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58" r:id="rId4"/>
    <p:sldId id="310" r:id="rId5"/>
    <p:sldId id="259" r:id="rId6"/>
    <p:sldId id="260" r:id="rId7"/>
    <p:sldId id="261" r:id="rId8"/>
    <p:sldId id="262" r:id="rId9"/>
    <p:sldId id="263" r:id="rId10"/>
    <p:sldId id="264" r:id="rId11"/>
    <p:sldId id="290" r:id="rId12"/>
    <p:sldId id="292" r:id="rId13"/>
    <p:sldId id="291" r:id="rId14"/>
    <p:sldId id="296" r:id="rId15"/>
    <p:sldId id="295" r:id="rId16"/>
    <p:sldId id="294" r:id="rId17"/>
    <p:sldId id="265" r:id="rId18"/>
    <p:sldId id="266" r:id="rId19"/>
    <p:sldId id="267" r:id="rId20"/>
    <p:sldId id="268" r:id="rId21"/>
    <p:sldId id="269" r:id="rId22"/>
    <p:sldId id="270" r:id="rId23"/>
    <p:sldId id="271" r:id="rId24"/>
    <p:sldId id="286" r:id="rId25"/>
    <p:sldId id="287" r:id="rId26"/>
    <p:sldId id="288" r:id="rId27"/>
    <p:sldId id="289" r:id="rId28"/>
    <p:sldId id="273" r:id="rId29"/>
    <p:sldId id="274" r:id="rId30"/>
    <p:sldId id="275" r:id="rId31"/>
    <p:sldId id="276" r:id="rId32"/>
    <p:sldId id="277" r:id="rId33"/>
    <p:sldId id="278" r:id="rId34"/>
    <p:sldId id="279" r:id="rId35"/>
    <p:sldId id="280" r:id="rId36"/>
    <p:sldId id="281" r:id="rId37"/>
    <p:sldId id="282" r:id="rId38"/>
    <p:sldId id="283" r:id="rId39"/>
    <p:sldId id="284"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32" autoAdjust="0"/>
    <p:restoredTop sz="94660"/>
  </p:normalViewPr>
  <p:slideViewPr>
    <p:cSldViewPr>
      <p:cViewPr>
        <p:scale>
          <a:sx n="50" d="100"/>
          <a:sy n="50" d="100"/>
        </p:scale>
        <p:origin x="-94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B4BF9AD-8E2C-40CA-8119-ED7ADFED3674}" type="datetimeFigureOut">
              <a:rPr lang="en-US" smtClean="0"/>
              <a:pPr/>
              <a:t>12/13/2015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FE7B5A-CDC7-4D5B-8BDF-71D089550DD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4BF9AD-8E2C-40CA-8119-ED7ADFED3674}" type="datetimeFigureOut">
              <a:rPr lang="en-US" smtClean="0"/>
              <a:pPr/>
              <a:t>12/13/2015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FE7B5A-CDC7-4D5B-8BDF-71D089550DD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B4BF9AD-8E2C-40CA-8119-ED7ADFED3674}" type="datetimeFigureOut">
              <a:rPr lang="en-US" smtClean="0"/>
              <a:pPr/>
              <a:t>12/13/2015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FE7B5A-CDC7-4D5B-8BDF-71D089550DD5}"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4BF9AD-8E2C-40CA-8119-ED7ADFED3674}" type="datetimeFigureOut">
              <a:rPr lang="en-US" smtClean="0"/>
              <a:pPr/>
              <a:t>12/13/2015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FE7B5A-CDC7-4D5B-8BDF-71D089550DD5}"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4BF9AD-8E2C-40CA-8119-ED7ADFED3674}" type="datetimeFigureOut">
              <a:rPr lang="en-US" smtClean="0"/>
              <a:pPr/>
              <a:t>12/13/2015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FE7B5A-CDC7-4D5B-8BDF-71D089550DD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FB4BF9AD-8E2C-40CA-8119-ED7ADFED3674}" type="datetimeFigureOut">
              <a:rPr lang="en-US" smtClean="0"/>
              <a:pPr/>
              <a:t>12/13/2015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FE7B5A-CDC7-4D5B-8BDF-71D089550DD5}"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B4BF9AD-8E2C-40CA-8119-ED7ADFED3674}" type="datetimeFigureOut">
              <a:rPr lang="en-US" smtClean="0"/>
              <a:pPr/>
              <a:t>12/13/2015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FE7B5A-CDC7-4D5B-8BDF-71D089550DD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4BF9AD-8E2C-40CA-8119-ED7ADFED3674}" type="datetimeFigureOut">
              <a:rPr lang="en-US" smtClean="0"/>
              <a:pPr/>
              <a:t>12/13/2015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FE7B5A-CDC7-4D5B-8BDF-71D089550DD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FB4BF9AD-8E2C-40CA-8119-ED7ADFED3674}" type="datetimeFigureOut">
              <a:rPr lang="en-US" smtClean="0"/>
              <a:pPr/>
              <a:t>12/13/2015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FE7B5A-CDC7-4D5B-8BDF-71D089550DD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B4BF9AD-8E2C-40CA-8119-ED7ADFED3674}" type="datetimeFigureOut">
              <a:rPr lang="en-US" smtClean="0"/>
              <a:pPr/>
              <a:t>12/13/2015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FE7B5A-CDC7-4D5B-8BDF-71D089550DD5}"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4BF9AD-8E2C-40CA-8119-ED7ADFED3674}" type="datetimeFigureOut">
              <a:rPr lang="en-US" smtClean="0"/>
              <a:pPr/>
              <a:t>12/13/2015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FE7B5A-CDC7-4D5B-8BDF-71D089550DD5}"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B4BF9AD-8E2C-40CA-8119-ED7ADFED3674}" type="datetimeFigureOut">
              <a:rPr lang="en-US" smtClean="0"/>
              <a:pPr/>
              <a:t>12/13/2015</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CFE7B5A-CDC7-4D5B-8BDF-71D089550DD5}"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ilac.org/" TargetMode="External"/><Relationship Id="rId2" Type="http://schemas.openxmlformats.org/officeDocument/2006/relationships/hyperlink" Target="http://www.european-accreditation.org/" TargetMode="External"/><Relationship Id="rId1" Type="http://schemas.openxmlformats.org/officeDocument/2006/relationships/slideLayout" Target="../slideLayouts/slideLayout2.xml"/><Relationship Id="rId5" Type="http://schemas.openxmlformats.org/officeDocument/2006/relationships/hyperlink" Target="http://www.eptis.bam.de/" TargetMode="External"/><Relationship Id="rId4" Type="http://schemas.openxmlformats.org/officeDocument/2006/relationships/hyperlink" Target="http://www.euramet.or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bg-BG" b="1" dirty="0" smtClean="0">
                <a:latin typeface="Times New Roman" pitchFamily="18" charset="0"/>
                <a:cs typeface="Times New Roman" pitchFamily="18" charset="0"/>
              </a:rPr>
              <a:t>Процедура за акредитация</a:t>
            </a:r>
            <a:br>
              <a:rPr lang="bg-BG"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BAS QR </a:t>
            </a:r>
            <a:r>
              <a:rPr lang="bg-BG" b="1" dirty="0" smtClean="0">
                <a:latin typeface="Times New Roman" pitchFamily="18" charset="0"/>
                <a:cs typeface="Times New Roman" pitchFamily="18" charset="0"/>
              </a:rPr>
              <a:t>2</a:t>
            </a:r>
            <a:endParaRPr lang="en-US" b="1" dirty="0">
              <a:latin typeface="Times New Roman" pitchFamily="18" charset="0"/>
              <a:cs typeface="Times New Roman" pitchFamily="18" charset="0"/>
            </a:endParaRPr>
          </a:p>
        </p:txBody>
      </p:sp>
      <p:sp>
        <p:nvSpPr>
          <p:cNvPr id="3" name="Subtitle 2"/>
          <p:cNvSpPr>
            <a:spLocks noGrp="1"/>
          </p:cNvSpPr>
          <p:nvPr>
            <p:ph type="subTitle" idx="1"/>
          </p:nvPr>
        </p:nvSpPr>
        <p:spPr/>
        <p:txBody>
          <a:bodyPr>
            <a:normAutofit/>
          </a:bodyPr>
          <a:lstStyle/>
          <a:p>
            <a:r>
              <a:rPr lang="bg-BG" sz="4000" dirty="0" smtClean="0">
                <a:latin typeface="Times New Roman" pitchFamily="18" charset="0"/>
                <a:cs typeface="Times New Roman" pitchFamily="18" charset="0"/>
              </a:rPr>
              <a:t>Версия 7,</a:t>
            </a:r>
            <a:r>
              <a:rPr lang="en-US" sz="4000" dirty="0" smtClean="0">
                <a:latin typeface="Times New Roman" pitchFamily="18" charset="0"/>
                <a:cs typeface="Times New Roman" pitchFamily="18" charset="0"/>
              </a:rPr>
              <a:t> </a:t>
            </a:r>
            <a:r>
              <a:rPr lang="bg-BG" sz="4000" dirty="0" smtClean="0">
                <a:latin typeface="Times New Roman" pitchFamily="18" charset="0"/>
                <a:cs typeface="Times New Roman" pitchFamily="18" charset="0"/>
              </a:rPr>
              <a:t>рев.2, </a:t>
            </a:r>
          </a:p>
          <a:p>
            <a:r>
              <a:rPr lang="bg-BG" sz="4000" dirty="0" smtClean="0">
                <a:latin typeface="Times New Roman" pitchFamily="18" charset="0"/>
                <a:cs typeface="Times New Roman" pitchFamily="18" charset="0"/>
              </a:rPr>
              <a:t>20.04.2015г. </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val="1205038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524000"/>
            <a:ext cx="7408333" cy="4602163"/>
          </a:xfrm>
        </p:spPr>
        <p:txBody>
          <a:bodyPr>
            <a:normAutofit/>
          </a:bodyPr>
          <a:lstStyle/>
          <a:p>
            <a:pPr algn="ctr">
              <a:buNone/>
            </a:pPr>
            <a:r>
              <a:rPr lang="bg-BG" b="1" dirty="0" smtClean="0">
                <a:latin typeface="Verdana" pitchFamily="34" charset="0"/>
              </a:rPr>
              <a:t>Интерпретации и ръководства</a:t>
            </a:r>
          </a:p>
          <a:p>
            <a:r>
              <a:rPr lang="en-US" sz="2000" b="1" dirty="0" smtClean="0">
                <a:latin typeface="Verdana" pitchFamily="34" charset="0"/>
                <a:cs typeface="Times New Roman" pitchFamily="18" charset="0"/>
              </a:rPr>
              <a:t>EA</a:t>
            </a:r>
            <a:r>
              <a:rPr lang="en-US" sz="2000" dirty="0" smtClean="0">
                <a:latin typeface="Verdana" pitchFamily="34" charset="0"/>
                <a:cs typeface="Times New Roman" pitchFamily="18" charset="0"/>
              </a:rPr>
              <a:t>  - </a:t>
            </a:r>
            <a:r>
              <a:rPr lang="bg-BG" sz="2000" dirty="0" smtClean="0">
                <a:latin typeface="Verdana" pitchFamily="34" charset="0"/>
                <a:cs typeface="Times New Roman" pitchFamily="18" charset="0"/>
              </a:rPr>
              <a:t>Европейска организация за акредитация</a:t>
            </a:r>
            <a:r>
              <a:rPr lang="ru-RU" sz="2000" dirty="0" smtClean="0">
                <a:latin typeface="Verdana" pitchFamily="34" charset="0"/>
              </a:rPr>
              <a:t> </a:t>
            </a:r>
            <a:r>
              <a:rPr lang="en-US" sz="2000" b="1" dirty="0" smtClean="0">
                <a:latin typeface="Verdana" pitchFamily="34" charset="0"/>
              </a:rPr>
              <a:t> </a:t>
            </a:r>
            <a:r>
              <a:rPr lang="en-US" sz="2000" b="1" dirty="0" smtClean="0">
                <a:latin typeface="Verdana" pitchFamily="34" charset="0"/>
                <a:hlinkClick r:id="rId2"/>
              </a:rPr>
              <a:t>w</a:t>
            </a:r>
            <a:r>
              <a:rPr lang="it-IT" sz="2000" b="1" dirty="0" smtClean="0">
                <a:latin typeface="Verdana" pitchFamily="34" charset="0"/>
                <a:hlinkClick r:id="rId2"/>
              </a:rPr>
              <a:t>ww.european-accreditation.org</a:t>
            </a:r>
            <a:endParaRPr lang="ru-RU" sz="2000" dirty="0" smtClean="0">
              <a:latin typeface="Verdana" pitchFamily="34" charset="0"/>
            </a:endParaRPr>
          </a:p>
          <a:p>
            <a:pPr>
              <a:lnSpc>
                <a:spcPct val="90000"/>
              </a:lnSpc>
            </a:pPr>
            <a:r>
              <a:rPr lang="en-US" sz="2000" b="1" dirty="0" smtClean="0">
                <a:latin typeface="Verdana" pitchFamily="34" charset="0"/>
                <a:cs typeface="Times New Roman" pitchFamily="18" charset="0"/>
              </a:rPr>
              <a:t>ILAC</a:t>
            </a:r>
            <a:r>
              <a:rPr lang="en-US" sz="2000" dirty="0" smtClean="0">
                <a:latin typeface="Verdana" pitchFamily="34" charset="0"/>
                <a:cs typeface="Times New Roman" pitchFamily="18" charset="0"/>
              </a:rPr>
              <a:t> - </a:t>
            </a:r>
            <a:r>
              <a:rPr lang="en-US" sz="2000" dirty="0" smtClean="0">
                <a:latin typeface="Verdana" pitchFamily="34" charset="0"/>
              </a:rPr>
              <a:t>International Laboratory Accreditation Cooperation </a:t>
            </a:r>
            <a:r>
              <a:rPr lang="en-US" sz="2000" b="1" dirty="0" smtClean="0">
                <a:latin typeface="Verdana" pitchFamily="34" charset="0"/>
                <a:hlinkClick r:id="rId3"/>
              </a:rPr>
              <a:t>www.ilac.org</a:t>
            </a:r>
            <a:r>
              <a:rPr lang="en-US" sz="2000" b="1" dirty="0" smtClean="0">
                <a:latin typeface="Verdana" pitchFamily="34" charset="0"/>
              </a:rPr>
              <a:t> </a:t>
            </a:r>
            <a:endParaRPr lang="en-US" sz="2000" dirty="0" smtClean="0">
              <a:latin typeface="Verdana" pitchFamily="34" charset="0"/>
            </a:endParaRPr>
          </a:p>
          <a:p>
            <a:pPr>
              <a:lnSpc>
                <a:spcPct val="90000"/>
              </a:lnSpc>
            </a:pPr>
            <a:r>
              <a:rPr lang="en-US" sz="2000" b="1" dirty="0" smtClean="0">
                <a:latin typeface="Verdana" pitchFamily="34" charset="0"/>
              </a:rPr>
              <a:t>IAF</a:t>
            </a:r>
            <a:r>
              <a:rPr lang="en-US" sz="2000" dirty="0" smtClean="0">
                <a:latin typeface="Verdana" pitchFamily="34" charset="0"/>
              </a:rPr>
              <a:t> - International  Accreditation Forum</a:t>
            </a:r>
          </a:p>
          <a:p>
            <a:pPr>
              <a:lnSpc>
                <a:spcPct val="90000"/>
              </a:lnSpc>
            </a:pPr>
            <a:r>
              <a:rPr lang="en-US" sz="2000" b="1" dirty="0" smtClean="0">
                <a:latin typeface="Verdana" pitchFamily="34" charset="0"/>
                <a:ea typeface="Verdana" pitchFamily="34" charset="0"/>
                <a:cs typeface="Verdana" pitchFamily="34" charset="0"/>
              </a:rPr>
              <a:t>CIPM</a:t>
            </a:r>
            <a:r>
              <a:rPr lang="bg-BG" sz="2000" dirty="0" smtClean="0">
                <a:latin typeface="Verdana" pitchFamily="34" charset="0"/>
                <a:ea typeface="Verdana" pitchFamily="34" charset="0"/>
                <a:cs typeface="Verdana" pitchFamily="34" charset="0"/>
              </a:rPr>
              <a:t> – Международен комитет за мерки и теглилики</a:t>
            </a:r>
            <a:endParaRPr lang="bg-BG" sz="2000" dirty="0" smtClean="0">
              <a:latin typeface="Verdana" pitchFamily="34" charset="0"/>
            </a:endParaRPr>
          </a:p>
          <a:p>
            <a:r>
              <a:rPr lang="en-US" sz="2000" b="1" dirty="0" smtClean="0">
                <a:latin typeface="Verdana" pitchFamily="34" charset="0"/>
              </a:rPr>
              <a:t>     </a:t>
            </a:r>
            <a:r>
              <a:rPr lang="en-US" sz="2000" b="1" dirty="0" smtClean="0">
                <a:latin typeface="Verdana" pitchFamily="34" charset="0"/>
                <a:hlinkClick r:id="rId4"/>
              </a:rPr>
              <a:t>www.euramet.org</a:t>
            </a:r>
            <a:r>
              <a:rPr lang="en-US" sz="2000" b="1" dirty="0" smtClean="0">
                <a:latin typeface="Verdana" pitchFamily="34" charset="0"/>
              </a:rPr>
              <a:t> </a:t>
            </a:r>
            <a:r>
              <a:rPr lang="bg-BG" sz="2000" b="1" dirty="0" smtClean="0">
                <a:latin typeface="Verdana" pitchFamily="34" charset="0"/>
              </a:rPr>
              <a:t>      </a:t>
            </a:r>
            <a:r>
              <a:rPr lang="en-US" sz="2000" b="1" dirty="0" smtClean="0">
                <a:latin typeface="Verdana" pitchFamily="34" charset="0"/>
                <a:hlinkClick r:id="rId5"/>
              </a:rPr>
              <a:t>www.eptis.bam.de</a:t>
            </a:r>
            <a:endParaRPr lang="en-US" sz="2000" b="1" dirty="0" smtClean="0">
              <a:latin typeface="Verdana" pitchFamily="34" charset="0"/>
            </a:endParaRPr>
          </a:p>
          <a:p>
            <a:pPr algn="just"/>
            <a:endParaRPr lang="en-US" dirty="0">
              <a:latin typeface="Verdana" pitchFamily="34" charset="0"/>
              <a:ea typeface="Verdana" pitchFamily="34" charset="0"/>
              <a:cs typeface="Verdana" pitchFamily="34" charset="0"/>
            </a:endParaRPr>
          </a:p>
        </p:txBody>
      </p:sp>
      <p:sp>
        <p:nvSpPr>
          <p:cNvPr id="3" name="Title 2"/>
          <p:cNvSpPr>
            <a:spLocks noGrp="1"/>
          </p:cNvSpPr>
          <p:nvPr>
            <p:ph type="title"/>
          </p:nvPr>
        </p:nvSpPr>
        <p:spPr/>
        <p:txBody>
          <a:bodyPr/>
          <a:lstStyle/>
          <a:p>
            <a:r>
              <a:rPr lang="en-US" dirty="0" smtClean="0"/>
              <a:t>BAS QR 2 </a:t>
            </a:r>
            <a:endParaRPr lang="en-US" dirty="0"/>
          </a:p>
        </p:txBody>
      </p:sp>
    </p:spTree>
    <p:extLst>
      <p:ext uri="{BB962C8B-B14F-4D97-AF65-F5344CB8AC3E}">
        <p14:creationId xmlns:p14="http://schemas.microsoft.com/office/powerpoint/2010/main" val="2691958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524000"/>
            <a:ext cx="7408333" cy="4602163"/>
          </a:xfrm>
        </p:spPr>
        <p:txBody>
          <a:bodyPr>
            <a:normAutofit fontScale="92500" lnSpcReduction="20000"/>
          </a:bodyPr>
          <a:lstStyle/>
          <a:p>
            <a:pPr algn="just"/>
            <a:r>
              <a:rPr lang="en-GB" dirty="0" smtClean="0">
                <a:latin typeface="Verdana" pitchFamily="34" charset="0"/>
                <a:ea typeface="Verdana" pitchFamily="34" charset="0"/>
                <a:cs typeface="Verdana" pitchFamily="34" charset="0"/>
              </a:rPr>
              <a:t>EA-4/09 G (rev.01) </a:t>
            </a:r>
            <a:r>
              <a:rPr lang="en-US" dirty="0" smtClean="0">
                <a:latin typeface="Verdana" pitchFamily="34" charset="0"/>
                <a:ea typeface="Verdana" pitchFamily="34" charset="0"/>
                <a:cs typeface="Verdana" pitchFamily="34" charset="0"/>
              </a:rPr>
              <a:t>  </a:t>
            </a:r>
            <a:r>
              <a:rPr lang="bg-BG" dirty="0" smtClean="0">
                <a:latin typeface="Verdana" pitchFamily="34" charset="0"/>
                <a:ea typeface="Verdana" pitchFamily="34" charset="0"/>
                <a:cs typeface="Verdana" pitchFamily="34" charset="0"/>
              </a:rPr>
              <a:t>Акредитация на лаборатории за органолептични изпитвания </a:t>
            </a:r>
            <a:r>
              <a:rPr lang="en-GB" i="1" dirty="0" smtClean="0">
                <a:latin typeface="Verdana" pitchFamily="34" charset="0"/>
                <a:ea typeface="Verdana" pitchFamily="34" charset="0"/>
                <a:cs typeface="Verdana" pitchFamily="34" charset="0"/>
              </a:rPr>
              <a:t>(</a:t>
            </a:r>
            <a:r>
              <a:rPr lang="en-GB" i="1" dirty="0" err="1" smtClean="0">
                <a:latin typeface="Verdana" pitchFamily="34" charset="0"/>
                <a:ea typeface="Verdana" pitchFamily="34" charset="0"/>
                <a:cs typeface="Verdana" pitchFamily="34" charset="0"/>
              </a:rPr>
              <a:t>преди</a:t>
            </a:r>
            <a:r>
              <a:rPr lang="en-GB" i="1" dirty="0" smtClean="0">
                <a:latin typeface="Verdana" pitchFamily="34" charset="0"/>
                <a:ea typeface="Verdana" pitchFamily="34" charset="0"/>
                <a:cs typeface="Verdana" pitchFamily="34" charset="0"/>
              </a:rPr>
              <a:t> EAL-G16)</a:t>
            </a:r>
            <a:r>
              <a:rPr lang="en-GB" dirty="0" smtClean="0">
                <a:latin typeface="Verdana" pitchFamily="34" charset="0"/>
                <a:ea typeface="Verdana" pitchFamily="34" charset="0"/>
                <a:cs typeface="Verdana" pitchFamily="34" charset="0"/>
              </a:rPr>
              <a:t> </a:t>
            </a:r>
          </a:p>
          <a:p>
            <a:pPr algn="just"/>
            <a:r>
              <a:rPr lang="en-GB" dirty="0" smtClean="0">
                <a:latin typeface="Verdana" pitchFamily="34" charset="0"/>
                <a:ea typeface="Verdana" pitchFamily="34" charset="0"/>
                <a:cs typeface="Verdana" pitchFamily="34" charset="0"/>
              </a:rPr>
              <a:t> EA-4/14 INF(rev.00) </a:t>
            </a:r>
            <a:r>
              <a:rPr lang="en-GB" dirty="0" err="1" smtClean="0">
                <a:latin typeface="Verdana" pitchFamily="34" charset="0"/>
                <a:ea typeface="Verdana" pitchFamily="34" charset="0"/>
                <a:cs typeface="Verdana" pitchFamily="34" charset="0"/>
              </a:rPr>
              <a:t>Избор</a:t>
            </a:r>
            <a:r>
              <a:rPr lang="en-GB" dirty="0" smtClean="0">
                <a:latin typeface="Verdana" pitchFamily="34" charset="0"/>
                <a:ea typeface="Verdana" pitchFamily="34" charset="0"/>
                <a:cs typeface="Verdana" pitchFamily="34" charset="0"/>
              </a:rPr>
              <a:t> и </a:t>
            </a:r>
            <a:r>
              <a:rPr lang="en-GB" dirty="0" err="1" smtClean="0">
                <a:latin typeface="Verdana" pitchFamily="34" charset="0"/>
                <a:ea typeface="Verdana" pitchFamily="34" charset="0"/>
                <a:cs typeface="Verdana" pitchFamily="34" charset="0"/>
              </a:rPr>
              <a:t>използване</a:t>
            </a:r>
            <a:r>
              <a:rPr lang="en-GB" dirty="0" smtClean="0">
                <a:latin typeface="Verdana" pitchFamily="34" charset="0"/>
                <a:ea typeface="Verdana" pitchFamily="34" charset="0"/>
                <a:cs typeface="Verdana" pitchFamily="34" charset="0"/>
              </a:rPr>
              <a:t> </a:t>
            </a:r>
            <a:r>
              <a:rPr lang="en-GB" dirty="0" err="1" smtClean="0">
                <a:latin typeface="Verdana" pitchFamily="34" charset="0"/>
                <a:ea typeface="Verdana" pitchFamily="34" charset="0"/>
                <a:cs typeface="Verdana" pitchFamily="34" charset="0"/>
              </a:rPr>
              <a:t>на</a:t>
            </a:r>
            <a:r>
              <a:rPr lang="en-GB" dirty="0" smtClean="0">
                <a:latin typeface="Verdana" pitchFamily="34" charset="0"/>
                <a:ea typeface="Verdana" pitchFamily="34" charset="0"/>
                <a:cs typeface="Verdana" pitchFamily="34" charset="0"/>
              </a:rPr>
              <a:t> </a:t>
            </a:r>
            <a:r>
              <a:rPr lang="en-GB" dirty="0" err="1" smtClean="0">
                <a:latin typeface="Verdana" pitchFamily="34" charset="0"/>
                <a:ea typeface="Verdana" pitchFamily="34" charset="0"/>
                <a:cs typeface="Verdana" pitchFamily="34" charset="0"/>
              </a:rPr>
              <a:t>сравнителни</a:t>
            </a:r>
            <a:r>
              <a:rPr lang="en-GB" dirty="0" smtClean="0">
                <a:latin typeface="Verdana" pitchFamily="34" charset="0"/>
                <a:ea typeface="Verdana" pitchFamily="34" charset="0"/>
                <a:cs typeface="Verdana" pitchFamily="34" charset="0"/>
              </a:rPr>
              <a:t> </a:t>
            </a:r>
            <a:r>
              <a:rPr lang="en-GB" dirty="0" err="1" smtClean="0">
                <a:latin typeface="Verdana" pitchFamily="34" charset="0"/>
                <a:ea typeface="Verdana" pitchFamily="34" charset="0"/>
                <a:cs typeface="Verdana" pitchFamily="34" charset="0"/>
              </a:rPr>
              <a:t>материали</a:t>
            </a:r>
            <a:endParaRPr lang="bg-BG" dirty="0" smtClean="0">
              <a:latin typeface="Verdana" pitchFamily="34" charset="0"/>
              <a:ea typeface="Verdana" pitchFamily="34" charset="0"/>
              <a:cs typeface="Verdana" pitchFamily="34" charset="0"/>
            </a:endParaRPr>
          </a:p>
          <a:p>
            <a:pPr algn="just"/>
            <a:r>
              <a:rPr lang="en-GB" dirty="0" smtClean="0">
                <a:latin typeface="Verdana" pitchFamily="34" charset="0"/>
                <a:ea typeface="Verdana" pitchFamily="34" charset="0"/>
                <a:cs typeface="Verdana" pitchFamily="34" charset="0"/>
              </a:rPr>
              <a:t>EA-4/15 G (rev.00) </a:t>
            </a:r>
            <a:r>
              <a:rPr lang="bg-BG" dirty="0" smtClean="0">
                <a:latin typeface="Verdana" pitchFamily="34" charset="0"/>
                <a:ea typeface="Verdana" pitchFamily="34" charset="0"/>
                <a:cs typeface="Verdana" pitchFamily="34" charset="0"/>
              </a:rPr>
              <a:t>Акредитация на органи извършващи безразрушителен контрол</a:t>
            </a:r>
          </a:p>
          <a:p>
            <a:pPr algn="just"/>
            <a:r>
              <a:rPr lang="en-GB" dirty="0" smtClean="0">
                <a:latin typeface="Verdana" pitchFamily="34" charset="0"/>
                <a:ea typeface="Verdana" pitchFamily="34" charset="0"/>
                <a:cs typeface="Verdana" pitchFamily="34" charset="0"/>
              </a:rPr>
              <a:t>EA-4/16 G (rev.00) </a:t>
            </a:r>
            <a:r>
              <a:rPr lang="en-GB" dirty="0" err="1" smtClean="0">
                <a:latin typeface="Verdana" pitchFamily="34" charset="0"/>
                <a:ea typeface="Verdana" pitchFamily="34" charset="0"/>
                <a:cs typeface="Verdana" pitchFamily="34" charset="0"/>
              </a:rPr>
              <a:t>Указания</a:t>
            </a:r>
            <a:r>
              <a:rPr lang="en-GB" dirty="0" smtClean="0">
                <a:latin typeface="Verdana" pitchFamily="34" charset="0"/>
                <a:ea typeface="Verdana" pitchFamily="34" charset="0"/>
                <a:cs typeface="Verdana" pitchFamily="34" charset="0"/>
              </a:rPr>
              <a:t> </a:t>
            </a:r>
            <a:r>
              <a:rPr lang="en-GB" dirty="0" err="1" smtClean="0">
                <a:latin typeface="Verdana" pitchFamily="34" charset="0"/>
                <a:ea typeface="Verdana" pitchFamily="34" charset="0"/>
                <a:cs typeface="Verdana" pitchFamily="34" charset="0"/>
              </a:rPr>
              <a:t>на</a:t>
            </a:r>
            <a:r>
              <a:rPr lang="en-GB" dirty="0" smtClean="0">
                <a:latin typeface="Verdana" pitchFamily="34" charset="0"/>
                <a:ea typeface="Verdana" pitchFamily="34" charset="0"/>
                <a:cs typeface="Verdana" pitchFamily="34" charset="0"/>
              </a:rPr>
              <a:t> ЕА </a:t>
            </a:r>
            <a:r>
              <a:rPr lang="en-GB" dirty="0" err="1" smtClean="0">
                <a:latin typeface="Verdana" pitchFamily="34" charset="0"/>
                <a:ea typeface="Verdana" pitchFamily="34" charset="0"/>
                <a:cs typeface="Verdana" pitchFamily="34" charset="0"/>
              </a:rPr>
              <a:t>за</a:t>
            </a:r>
            <a:r>
              <a:rPr lang="en-GB" dirty="0" smtClean="0">
                <a:latin typeface="Verdana" pitchFamily="34" charset="0"/>
                <a:ea typeface="Verdana" pitchFamily="34" charset="0"/>
                <a:cs typeface="Verdana" pitchFamily="34" charset="0"/>
              </a:rPr>
              <a:t> </a:t>
            </a:r>
            <a:r>
              <a:rPr lang="en-GB" dirty="0" err="1" smtClean="0">
                <a:latin typeface="Verdana" pitchFamily="34" charset="0"/>
                <a:ea typeface="Verdana" pitchFamily="34" charset="0"/>
                <a:cs typeface="Verdana" pitchFamily="34" charset="0"/>
              </a:rPr>
              <a:t>изразяване</a:t>
            </a:r>
            <a:r>
              <a:rPr lang="en-GB" dirty="0" smtClean="0">
                <a:latin typeface="Verdana" pitchFamily="34" charset="0"/>
                <a:ea typeface="Verdana" pitchFamily="34" charset="0"/>
                <a:cs typeface="Verdana" pitchFamily="34" charset="0"/>
              </a:rPr>
              <a:t> </a:t>
            </a:r>
            <a:r>
              <a:rPr lang="en-GB" dirty="0" err="1" smtClean="0">
                <a:latin typeface="Verdana" pitchFamily="34" charset="0"/>
                <a:ea typeface="Verdana" pitchFamily="34" charset="0"/>
                <a:cs typeface="Verdana" pitchFamily="34" charset="0"/>
              </a:rPr>
              <a:t>на</a:t>
            </a:r>
            <a:r>
              <a:rPr lang="en-GB" dirty="0" smtClean="0">
                <a:latin typeface="Verdana" pitchFamily="34" charset="0"/>
                <a:ea typeface="Verdana" pitchFamily="34" charset="0"/>
                <a:cs typeface="Verdana" pitchFamily="34" charset="0"/>
              </a:rPr>
              <a:t> </a:t>
            </a:r>
            <a:r>
              <a:rPr lang="en-GB" dirty="0" err="1" smtClean="0">
                <a:latin typeface="Verdana" pitchFamily="34" charset="0"/>
                <a:ea typeface="Verdana" pitchFamily="34" charset="0"/>
                <a:cs typeface="Verdana" pitchFamily="34" charset="0"/>
              </a:rPr>
              <a:t>неопределеността</a:t>
            </a:r>
            <a:r>
              <a:rPr lang="en-GB" dirty="0" smtClean="0">
                <a:latin typeface="Verdana" pitchFamily="34" charset="0"/>
                <a:ea typeface="Verdana" pitchFamily="34" charset="0"/>
                <a:cs typeface="Verdana" pitchFamily="34" charset="0"/>
              </a:rPr>
              <a:t> </a:t>
            </a:r>
            <a:r>
              <a:rPr lang="en-GB" dirty="0" err="1" smtClean="0">
                <a:latin typeface="Verdana" pitchFamily="34" charset="0"/>
                <a:ea typeface="Verdana" pitchFamily="34" charset="0"/>
                <a:cs typeface="Verdana" pitchFamily="34" charset="0"/>
              </a:rPr>
              <a:t>при</a:t>
            </a:r>
            <a:r>
              <a:rPr lang="en-GB" dirty="0" smtClean="0">
                <a:latin typeface="Verdana" pitchFamily="34" charset="0"/>
                <a:ea typeface="Verdana" pitchFamily="34" charset="0"/>
                <a:cs typeface="Verdana" pitchFamily="34" charset="0"/>
              </a:rPr>
              <a:t> </a:t>
            </a:r>
            <a:r>
              <a:rPr lang="en-GB" dirty="0" err="1" smtClean="0">
                <a:latin typeface="Verdana" pitchFamily="34" charset="0"/>
                <a:ea typeface="Verdana" pitchFamily="34" charset="0"/>
                <a:cs typeface="Verdana" pitchFamily="34" charset="0"/>
              </a:rPr>
              <a:t>количествени</a:t>
            </a:r>
            <a:r>
              <a:rPr lang="en-GB" dirty="0" smtClean="0">
                <a:latin typeface="Verdana" pitchFamily="34" charset="0"/>
                <a:ea typeface="Verdana" pitchFamily="34" charset="0"/>
                <a:cs typeface="Verdana" pitchFamily="34" charset="0"/>
              </a:rPr>
              <a:t> </a:t>
            </a:r>
            <a:r>
              <a:rPr lang="en-GB" dirty="0" err="1" smtClean="0">
                <a:latin typeface="Verdana" pitchFamily="34" charset="0"/>
                <a:ea typeface="Verdana" pitchFamily="34" charset="0"/>
                <a:cs typeface="Verdana" pitchFamily="34" charset="0"/>
              </a:rPr>
              <a:t>изпитвания</a:t>
            </a:r>
            <a:endParaRPr lang="bg-BG" dirty="0" smtClean="0">
              <a:latin typeface="Verdana" pitchFamily="34" charset="0"/>
              <a:ea typeface="Verdana" pitchFamily="34" charset="0"/>
              <a:cs typeface="Verdana" pitchFamily="34" charset="0"/>
            </a:endParaRPr>
          </a:p>
          <a:p>
            <a:pPr algn="just"/>
            <a:r>
              <a:rPr lang="en-GB" dirty="0" smtClean="0">
                <a:latin typeface="Verdana" pitchFamily="34" charset="0"/>
                <a:ea typeface="Verdana" pitchFamily="34" charset="0"/>
                <a:cs typeface="Verdana" pitchFamily="34" charset="0"/>
              </a:rPr>
              <a:t>EA-4/17 M (rev.00) </a:t>
            </a:r>
            <a:r>
              <a:rPr lang="bg-BG" dirty="0" smtClean="0">
                <a:latin typeface="Verdana" pitchFamily="34" charset="0"/>
                <a:ea typeface="Verdana" pitchFamily="34" charset="0"/>
                <a:cs typeface="Verdana" pitchFamily="34" charset="0"/>
              </a:rPr>
              <a:t>Обхват за акредитация на медицински лаборатории съгласно </a:t>
            </a:r>
            <a:r>
              <a:rPr lang="en-GB" dirty="0" smtClean="0">
                <a:latin typeface="Verdana" pitchFamily="34" charset="0"/>
                <a:ea typeface="Verdana" pitchFamily="34" charset="0"/>
                <a:cs typeface="Verdana" pitchFamily="34" charset="0"/>
              </a:rPr>
              <a:t>EA </a:t>
            </a:r>
            <a:endParaRPr lang="bg-BG" dirty="0" smtClean="0">
              <a:latin typeface="Verdana" pitchFamily="34" charset="0"/>
              <a:ea typeface="Verdana" pitchFamily="34" charset="0"/>
              <a:cs typeface="Verdana" pitchFamily="34" charset="0"/>
            </a:endParaRPr>
          </a:p>
          <a:p>
            <a:pPr algn="just"/>
            <a:r>
              <a:rPr lang="en-GB" dirty="0" smtClean="0">
                <a:latin typeface="Verdana" pitchFamily="34" charset="0"/>
                <a:ea typeface="Verdana" pitchFamily="34" charset="0"/>
                <a:cs typeface="Verdana" pitchFamily="34" charset="0"/>
              </a:rPr>
              <a:t>EA-4/18 INF (rev.00) </a:t>
            </a:r>
            <a:r>
              <a:rPr lang="bg-BG" dirty="0" smtClean="0">
                <a:latin typeface="Verdana" pitchFamily="34" charset="0"/>
                <a:ea typeface="Verdana" pitchFamily="34" charset="0"/>
                <a:cs typeface="Verdana" pitchFamily="34" charset="0"/>
              </a:rPr>
              <a:t>Ръководство за начина и честотата на участие в изпитвания за пригодност </a:t>
            </a:r>
          </a:p>
          <a:p>
            <a:pPr algn="just"/>
            <a:endParaRPr lang="en-US" dirty="0">
              <a:latin typeface="Verdana" pitchFamily="34" charset="0"/>
              <a:ea typeface="Verdana" pitchFamily="34" charset="0"/>
              <a:cs typeface="Verdana" pitchFamily="34" charset="0"/>
            </a:endParaRPr>
          </a:p>
        </p:txBody>
      </p:sp>
      <p:sp>
        <p:nvSpPr>
          <p:cNvPr id="3" name="Title 2"/>
          <p:cNvSpPr>
            <a:spLocks noGrp="1"/>
          </p:cNvSpPr>
          <p:nvPr>
            <p:ph type="title"/>
          </p:nvPr>
        </p:nvSpPr>
        <p:spPr/>
        <p:txBody>
          <a:bodyPr>
            <a:normAutofit/>
          </a:bodyPr>
          <a:lstStyle/>
          <a:p>
            <a:r>
              <a:rPr lang="en-US" dirty="0" smtClean="0"/>
              <a:t>BAS QR 2</a:t>
            </a:r>
            <a:r>
              <a:rPr lang="bg-BG" dirty="0" smtClean="0"/>
              <a:t/>
            </a:r>
            <a:br>
              <a:rPr lang="bg-BG" dirty="0" smtClean="0"/>
            </a:br>
            <a:r>
              <a:rPr lang="bg-BG" sz="2700" dirty="0" smtClean="0"/>
              <a:t>приложими ръководства за ЛИ</a:t>
            </a:r>
            <a:r>
              <a:rPr lang="en-US" sz="2700" dirty="0" smtClean="0"/>
              <a:t> </a:t>
            </a:r>
            <a:endParaRPr lang="en-US" sz="2700" dirty="0"/>
          </a:p>
        </p:txBody>
      </p:sp>
    </p:spTree>
    <p:extLst>
      <p:ext uri="{BB962C8B-B14F-4D97-AF65-F5344CB8AC3E}">
        <p14:creationId xmlns:p14="http://schemas.microsoft.com/office/powerpoint/2010/main" val="2691958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524000"/>
            <a:ext cx="7408333" cy="4602163"/>
          </a:xfrm>
        </p:spPr>
        <p:txBody>
          <a:bodyPr>
            <a:normAutofit fontScale="92500" lnSpcReduction="10000"/>
          </a:bodyPr>
          <a:lstStyle/>
          <a:p>
            <a:endParaRPr lang="en-US" dirty="0" smtClean="0"/>
          </a:p>
          <a:p>
            <a:r>
              <a:rPr lang="ru-RU" dirty="0">
                <a:latin typeface="Verdana" pitchFamily="34" charset="0"/>
                <a:ea typeface="Verdana" pitchFamily="34" charset="0"/>
                <a:cs typeface="Verdana" pitchFamily="34" charset="0"/>
              </a:rPr>
              <a:t>EA-4/20 G (rev.00) </a:t>
            </a:r>
            <a:r>
              <a:rPr lang="ru-RU" dirty="0" smtClean="0">
                <a:latin typeface="Verdana" pitchFamily="34" charset="0"/>
                <a:ea typeface="Verdana" pitchFamily="34" charset="0"/>
                <a:cs typeface="Verdana" pitchFamily="34" charset="0"/>
              </a:rPr>
              <a:t>(</a:t>
            </a:r>
            <a:r>
              <a:rPr lang="ru-RU" dirty="0">
                <a:latin typeface="Verdana" pitchFamily="34" charset="0"/>
                <a:ea typeface="Verdana" pitchFamily="34" charset="0"/>
                <a:cs typeface="Verdana" pitchFamily="34" charset="0"/>
              </a:rPr>
              <a:t>May </a:t>
            </a:r>
            <a:r>
              <a:rPr lang="ru-RU" dirty="0" smtClean="0">
                <a:latin typeface="Verdana" pitchFamily="34" charset="0"/>
                <a:ea typeface="Verdana" pitchFamily="34" charset="0"/>
                <a:cs typeface="Verdana" pitchFamily="34" charset="0"/>
              </a:rPr>
              <a:t>2015) Ръководство </a:t>
            </a:r>
            <a:r>
              <a:rPr lang="ru-RU" dirty="0">
                <a:latin typeface="Verdana" pitchFamily="34" charset="0"/>
                <a:ea typeface="Verdana" pitchFamily="34" charset="0"/>
                <a:cs typeface="Verdana" pitchFamily="34" charset="0"/>
              </a:rPr>
              <a:t>за оценка на лаборатории съгласно EN ISO 15189 и </a:t>
            </a:r>
            <a:r>
              <a:rPr lang="ru-RU" dirty="0" smtClean="0">
                <a:latin typeface="Verdana" pitchFamily="34" charset="0"/>
                <a:ea typeface="Verdana" pitchFamily="34" charset="0"/>
                <a:cs typeface="Verdana" pitchFamily="34" charset="0"/>
              </a:rPr>
              <a:t>22870</a:t>
            </a:r>
            <a:endParaRPr lang="en-US" dirty="0" smtClean="0">
              <a:latin typeface="Verdana" pitchFamily="34" charset="0"/>
              <a:ea typeface="Verdana" pitchFamily="34" charset="0"/>
              <a:cs typeface="Verdana" pitchFamily="34" charset="0"/>
            </a:endParaRPr>
          </a:p>
          <a:p>
            <a:r>
              <a:rPr lang="ru-RU" dirty="0">
                <a:latin typeface="Verdana" pitchFamily="34" charset="0"/>
                <a:ea typeface="Verdana" pitchFamily="34" charset="0"/>
                <a:cs typeface="Verdana" pitchFamily="34" charset="0"/>
              </a:rPr>
              <a:t>Eurachem Guide (</a:t>
            </a:r>
            <a:r>
              <a:rPr lang="ru-RU" dirty="0" smtClean="0">
                <a:latin typeface="Verdana" pitchFamily="34" charset="0"/>
                <a:ea typeface="Verdana" pitchFamily="34" charset="0"/>
                <a:cs typeface="Verdana" pitchFamily="34" charset="0"/>
              </a:rPr>
              <a:t>2013)</a:t>
            </a:r>
            <a:r>
              <a:rPr lang="en-US" dirty="0" smtClean="0">
                <a:latin typeface="Verdana" pitchFamily="34" charset="0"/>
                <a:ea typeface="Verdana" pitchFamily="34" charset="0"/>
                <a:cs typeface="Verdana" pitchFamily="34" charset="0"/>
              </a:rPr>
              <a:t> </a:t>
            </a:r>
            <a:r>
              <a:rPr lang="ru-RU" dirty="0" smtClean="0">
                <a:latin typeface="Verdana" pitchFamily="34" charset="0"/>
                <a:ea typeface="Verdana" pitchFamily="34" charset="0"/>
                <a:cs typeface="Verdana" pitchFamily="34" charset="0"/>
              </a:rPr>
              <a:t>Акредитация </a:t>
            </a:r>
            <a:r>
              <a:rPr lang="ru-RU" dirty="0">
                <a:latin typeface="Verdana" pitchFamily="34" charset="0"/>
                <a:ea typeface="Verdana" pitchFamily="34" charset="0"/>
                <a:cs typeface="Verdana" pitchFamily="34" charset="0"/>
              </a:rPr>
              <a:t>на микробиологични </a:t>
            </a:r>
            <a:r>
              <a:rPr lang="en-US" dirty="0" smtClean="0">
                <a:latin typeface="Verdana" pitchFamily="34" charset="0"/>
                <a:ea typeface="Verdana" pitchFamily="34" charset="0"/>
                <a:cs typeface="Verdana" pitchFamily="34" charset="0"/>
              </a:rPr>
              <a:t> </a:t>
            </a:r>
            <a:r>
              <a:rPr lang="bg-BG" dirty="0" smtClean="0">
                <a:latin typeface="Verdana" pitchFamily="34" charset="0"/>
                <a:ea typeface="Verdana" pitchFamily="34" charset="0"/>
                <a:cs typeface="Verdana" pitchFamily="34" charset="0"/>
              </a:rPr>
              <a:t>лаборатории</a:t>
            </a:r>
            <a:endParaRPr lang="ru-RU" dirty="0">
              <a:latin typeface="Verdana" pitchFamily="34" charset="0"/>
              <a:ea typeface="Verdana" pitchFamily="34" charset="0"/>
              <a:cs typeface="Verdana" pitchFamily="34" charset="0"/>
            </a:endParaRPr>
          </a:p>
          <a:p>
            <a:r>
              <a:rPr lang="bg-BG" dirty="0" smtClean="0">
                <a:latin typeface="Verdana" pitchFamily="34" charset="0"/>
                <a:ea typeface="Verdana" pitchFamily="34" charset="0"/>
                <a:cs typeface="Verdana" pitchFamily="34" charset="0"/>
              </a:rPr>
              <a:t>CEC TA </a:t>
            </a:r>
            <a:r>
              <a:rPr lang="en-US" dirty="0" smtClean="0">
                <a:latin typeface="Verdana" pitchFamily="34" charset="0"/>
                <a:ea typeface="Verdana" pitchFamily="34" charset="0"/>
                <a:cs typeface="Verdana" pitchFamily="34" charset="0"/>
              </a:rPr>
              <a:t> </a:t>
            </a:r>
            <a:r>
              <a:rPr lang="bg-BG" dirty="0" smtClean="0">
                <a:latin typeface="Verdana" pitchFamily="34" charset="0"/>
                <a:ea typeface="Verdana" pitchFamily="34" charset="0"/>
                <a:cs typeface="Verdana" pitchFamily="34" charset="0"/>
              </a:rPr>
              <a:t>ISO/IEC 17025 interpretation document for CEC test methods </a:t>
            </a:r>
            <a:r>
              <a:rPr lang="en-US" dirty="0" smtClean="0">
                <a:latin typeface="Verdana" pitchFamily="34" charset="0"/>
                <a:ea typeface="Verdana" pitchFamily="34" charset="0"/>
                <a:cs typeface="Verdana" pitchFamily="34" charset="0"/>
              </a:rPr>
              <a:t>(</a:t>
            </a:r>
            <a:r>
              <a:rPr lang="bg-BG" dirty="0" smtClean="0">
                <a:latin typeface="Verdana" pitchFamily="34" charset="0"/>
                <a:ea typeface="Verdana" pitchFamily="34" charset="0"/>
                <a:cs typeface="Verdana" pitchFamily="34" charset="0"/>
              </a:rPr>
              <a:t>Aug 2006</a:t>
            </a:r>
            <a:r>
              <a:rPr lang="en-US" dirty="0" smtClean="0">
                <a:latin typeface="Verdana" pitchFamily="34" charset="0"/>
                <a:ea typeface="Verdana" pitchFamily="34" charset="0"/>
                <a:cs typeface="Verdana" pitchFamily="34" charset="0"/>
              </a:rPr>
              <a:t>)</a:t>
            </a:r>
            <a:endParaRPr lang="bg-BG" dirty="0" smtClean="0">
              <a:latin typeface="Verdana" pitchFamily="34" charset="0"/>
              <a:ea typeface="Verdana" pitchFamily="34" charset="0"/>
              <a:cs typeface="Verdana" pitchFamily="34" charset="0"/>
            </a:endParaRPr>
          </a:p>
          <a:p>
            <a:r>
              <a:rPr lang="bg-BG" dirty="0" smtClean="0">
                <a:latin typeface="Verdana" pitchFamily="34" charset="0"/>
                <a:ea typeface="Verdana" pitchFamily="34" charset="0"/>
                <a:cs typeface="Verdana" pitchFamily="34" charset="0"/>
              </a:rPr>
              <a:t>CITAC/ EURACHEM TA Guide to Quality in analytical Chemistry </a:t>
            </a:r>
            <a:r>
              <a:rPr lang="en-US" dirty="0" smtClean="0">
                <a:latin typeface="Verdana" pitchFamily="34" charset="0"/>
                <a:ea typeface="Verdana" pitchFamily="34" charset="0"/>
                <a:cs typeface="Verdana" pitchFamily="34" charset="0"/>
              </a:rPr>
              <a:t>(</a:t>
            </a:r>
            <a:r>
              <a:rPr lang="bg-BG" dirty="0" smtClean="0">
                <a:latin typeface="Verdana" pitchFamily="34" charset="0"/>
                <a:ea typeface="Verdana" pitchFamily="34" charset="0"/>
                <a:cs typeface="Verdana" pitchFamily="34" charset="0"/>
              </a:rPr>
              <a:t>July 2005</a:t>
            </a:r>
            <a:r>
              <a:rPr lang="en-US" dirty="0" smtClean="0">
                <a:latin typeface="Verdana" pitchFamily="34" charset="0"/>
                <a:ea typeface="Verdana" pitchFamily="34" charset="0"/>
                <a:cs typeface="Verdana" pitchFamily="34" charset="0"/>
              </a:rPr>
              <a:t>)</a:t>
            </a:r>
            <a:r>
              <a:rPr lang="bg-BG" dirty="0" smtClean="0">
                <a:latin typeface="Verdana" pitchFamily="34" charset="0"/>
                <a:ea typeface="Verdana" pitchFamily="34" charset="0"/>
                <a:cs typeface="Verdana" pitchFamily="34" charset="0"/>
              </a:rPr>
              <a:t> </a:t>
            </a:r>
            <a:endParaRPr lang="en-US" dirty="0" smtClean="0">
              <a:latin typeface="Verdana" pitchFamily="34" charset="0"/>
              <a:ea typeface="Verdana" pitchFamily="34" charset="0"/>
              <a:cs typeface="Verdana" pitchFamily="34" charset="0"/>
            </a:endParaRPr>
          </a:p>
          <a:p>
            <a:r>
              <a:rPr lang="bg-BG" dirty="0" smtClean="0">
                <a:latin typeface="Verdana" pitchFamily="34" charset="0"/>
                <a:ea typeface="Verdana" pitchFamily="34" charset="0"/>
                <a:cs typeface="Verdana" pitchFamily="34" charset="0"/>
              </a:rPr>
              <a:t>EWDTS TA</a:t>
            </a:r>
            <a:r>
              <a:rPr lang="en-US" dirty="0" smtClean="0">
                <a:latin typeface="Verdana" pitchFamily="34" charset="0"/>
                <a:ea typeface="Verdana" pitchFamily="34" charset="0"/>
                <a:cs typeface="Verdana" pitchFamily="34" charset="0"/>
              </a:rPr>
              <a:t> </a:t>
            </a:r>
            <a:r>
              <a:rPr lang="bg-BG" dirty="0" smtClean="0">
                <a:latin typeface="Verdana" pitchFamily="34" charset="0"/>
                <a:ea typeface="Verdana" pitchFamily="34" charset="0"/>
                <a:cs typeface="Verdana" pitchFamily="34" charset="0"/>
              </a:rPr>
              <a:t>Drug and Alcohol Testing in Hair</a:t>
            </a:r>
            <a:r>
              <a:rPr lang="en-US" dirty="0" smtClean="0">
                <a:latin typeface="Verdana" pitchFamily="34" charset="0"/>
                <a:ea typeface="Verdana" pitchFamily="34" charset="0"/>
                <a:cs typeface="Verdana" pitchFamily="34" charset="0"/>
              </a:rPr>
              <a:t>(</a:t>
            </a:r>
            <a:r>
              <a:rPr lang="bg-BG" dirty="0" smtClean="0">
                <a:latin typeface="Verdana" pitchFamily="34" charset="0"/>
                <a:ea typeface="Verdana" pitchFamily="34" charset="0"/>
                <a:cs typeface="Verdana" pitchFamily="34" charset="0"/>
              </a:rPr>
              <a:t>Aug 2010</a:t>
            </a:r>
            <a:r>
              <a:rPr lang="en-US" dirty="0" smtClean="0">
                <a:latin typeface="Verdana" pitchFamily="34" charset="0"/>
                <a:ea typeface="Verdana" pitchFamily="34" charset="0"/>
                <a:cs typeface="Verdana" pitchFamily="34" charset="0"/>
              </a:rPr>
              <a:t>)</a:t>
            </a:r>
            <a:endParaRPr lang="bg-BG" dirty="0" smtClean="0">
              <a:latin typeface="Verdana" pitchFamily="34" charset="0"/>
              <a:ea typeface="Verdana" pitchFamily="34" charset="0"/>
              <a:cs typeface="Verdana" pitchFamily="34" charset="0"/>
            </a:endParaRPr>
          </a:p>
          <a:p>
            <a:r>
              <a:rPr lang="bg-BG" dirty="0" smtClean="0">
                <a:latin typeface="Verdana" pitchFamily="34" charset="0"/>
                <a:ea typeface="Verdana" pitchFamily="34" charset="0"/>
                <a:cs typeface="Verdana" pitchFamily="34" charset="0"/>
              </a:rPr>
              <a:t>EWDTS TA</a:t>
            </a:r>
            <a:r>
              <a:rPr lang="en-US" dirty="0" smtClean="0">
                <a:latin typeface="Verdana" pitchFamily="34" charset="0"/>
                <a:ea typeface="Verdana" pitchFamily="34" charset="0"/>
                <a:cs typeface="Verdana" pitchFamily="34" charset="0"/>
              </a:rPr>
              <a:t> </a:t>
            </a:r>
            <a:r>
              <a:rPr lang="bg-BG" dirty="0" smtClean="0">
                <a:latin typeface="Verdana" pitchFamily="34" charset="0"/>
                <a:ea typeface="Verdana" pitchFamily="34" charset="0"/>
                <a:cs typeface="Verdana" pitchFamily="34" charset="0"/>
              </a:rPr>
              <a:t>Guidelines for oral fluid </a:t>
            </a:r>
            <a:r>
              <a:rPr lang="en-US" dirty="0" smtClean="0">
                <a:latin typeface="Verdana" pitchFamily="34" charset="0"/>
                <a:ea typeface="Verdana" pitchFamily="34" charset="0"/>
                <a:cs typeface="Verdana" pitchFamily="34" charset="0"/>
              </a:rPr>
              <a:t>(</a:t>
            </a:r>
            <a:r>
              <a:rPr lang="bg-BG" dirty="0" smtClean="0">
                <a:latin typeface="Verdana" pitchFamily="34" charset="0"/>
                <a:ea typeface="Verdana" pitchFamily="34" charset="0"/>
                <a:cs typeface="Verdana" pitchFamily="34" charset="0"/>
              </a:rPr>
              <a:t>Aug 2010</a:t>
            </a:r>
            <a:r>
              <a:rPr lang="en-US" dirty="0" smtClean="0">
                <a:latin typeface="Verdana" pitchFamily="34" charset="0"/>
                <a:ea typeface="Verdana" pitchFamily="34" charset="0"/>
                <a:cs typeface="Verdana" pitchFamily="34" charset="0"/>
              </a:rPr>
              <a:t>)</a:t>
            </a:r>
            <a:endParaRPr lang="bg-BG" dirty="0" smtClean="0">
              <a:latin typeface="Verdana" pitchFamily="34" charset="0"/>
              <a:ea typeface="Verdana" pitchFamily="34" charset="0"/>
              <a:cs typeface="Verdana" pitchFamily="34" charset="0"/>
            </a:endParaRPr>
          </a:p>
          <a:p>
            <a:endParaRPr lang="bg-BG" dirty="0" smtClean="0"/>
          </a:p>
          <a:p>
            <a:pPr algn="just"/>
            <a:endParaRPr lang="en-US" dirty="0">
              <a:latin typeface="Verdana" pitchFamily="34" charset="0"/>
              <a:ea typeface="Verdana" pitchFamily="34" charset="0"/>
              <a:cs typeface="Verdana" pitchFamily="34" charset="0"/>
            </a:endParaRPr>
          </a:p>
        </p:txBody>
      </p:sp>
      <p:sp>
        <p:nvSpPr>
          <p:cNvPr id="3" name="Title 2"/>
          <p:cNvSpPr>
            <a:spLocks noGrp="1"/>
          </p:cNvSpPr>
          <p:nvPr>
            <p:ph type="title"/>
          </p:nvPr>
        </p:nvSpPr>
        <p:spPr/>
        <p:txBody>
          <a:bodyPr/>
          <a:lstStyle/>
          <a:p>
            <a:r>
              <a:rPr lang="en-US" dirty="0" smtClean="0"/>
              <a:t>BAS QR 2 </a:t>
            </a:r>
            <a:endParaRPr lang="en-US" dirty="0"/>
          </a:p>
        </p:txBody>
      </p:sp>
    </p:spTree>
    <p:extLst>
      <p:ext uri="{BB962C8B-B14F-4D97-AF65-F5344CB8AC3E}">
        <p14:creationId xmlns:p14="http://schemas.microsoft.com/office/powerpoint/2010/main" val="2691958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524000"/>
            <a:ext cx="7408333" cy="4602163"/>
          </a:xfrm>
        </p:spPr>
        <p:txBody>
          <a:bodyPr>
            <a:normAutofit fontScale="92500" lnSpcReduction="20000"/>
          </a:bodyPr>
          <a:lstStyle/>
          <a:p>
            <a:r>
              <a:rPr lang="bg-BG" sz="2000" dirty="0" smtClean="0"/>
              <a:t>EDQM/OMCL TA </a:t>
            </a:r>
            <a:r>
              <a:rPr lang="en-US" sz="2000" dirty="0" smtClean="0"/>
              <a:t> </a:t>
            </a:r>
            <a:r>
              <a:rPr lang="bg-BG" sz="2000" dirty="0" smtClean="0"/>
              <a:t>Validation of analytical procedures </a:t>
            </a:r>
            <a:r>
              <a:rPr lang="en-US" sz="2000" dirty="0" smtClean="0"/>
              <a:t>(</a:t>
            </a:r>
            <a:r>
              <a:rPr lang="bg-BG" sz="2000" dirty="0" smtClean="0"/>
              <a:t>May 2005</a:t>
            </a:r>
            <a:r>
              <a:rPr lang="en-US" sz="2000" dirty="0" smtClean="0"/>
              <a:t>)</a:t>
            </a:r>
            <a:endParaRPr lang="bg-BG" sz="2000" dirty="0" smtClean="0"/>
          </a:p>
          <a:p>
            <a:r>
              <a:rPr lang="bg-BG" sz="2000" dirty="0" smtClean="0"/>
              <a:t>EDQM/OMCL TA </a:t>
            </a:r>
            <a:r>
              <a:rPr lang="en-US" sz="2000" dirty="0" smtClean="0"/>
              <a:t> </a:t>
            </a:r>
            <a:r>
              <a:rPr lang="bg-BG" sz="2000" dirty="0" smtClean="0"/>
              <a:t>Scope of accreditation of official medicines laboratories </a:t>
            </a:r>
            <a:r>
              <a:rPr lang="en-US" sz="2000" dirty="0" smtClean="0"/>
              <a:t>(</a:t>
            </a:r>
            <a:r>
              <a:rPr lang="bg-BG" sz="2000" dirty="0" smtClean="0"/>
              <a:t>May 2005</a:t>
            </a:r>
            <a:r>
              <a:rPr lang="en-US" sz="2000" dirty="0" smtClean="0"/>
              <a:t>)</a:t>
            </a:r>
            <a:endParaRPr lang="bg-BG" sz="2000" dirty="0" smtClean="0"/>
          </a:p>
          <a:p>
            <a:r>
              <a:rPr lang="bg-BG" sz="2000" dirty="0" smtClean="0"/>
              <a:t>EDQM/OMCL TA </a:t>
            </a:r>
            <a:r>
              <a:rPr lang="en-US" sz="2000" dirty="0" smtClean="0"/>
              <a:t> </a:t>
            </a:r>
            <a:r>
              <a:rPr lang="bg-BG" sz="2000" dirty="0" smtClean="0"/>
              <a:t>Uncertainty of measurement </a:t>
            </a:r>
            <a:r>
              <a:rPr lang="en-US" sz="2000" dirty="0" smtClean="0"/>
              <a:t>(</a:t>
            </a:r>
            <a:r>
              <a:rPr lang="bg-BG" sz="2000" dirty="0" smtClean="0"/>
              <a:t>May 2005</a:t>
            </a:r>
            <a:r>
              <a:rPr lang="en-US" sz="2000" dirty="0" smtClean="0"/>
              <a:t>)</a:t>
            </a:r>
            <a:endParaRPr lang="bg-BG" sz="2000" dirty="0" smtClean="0"/>
          </a:p>
          <a:p>
            <a:r>
              <a:rPr lang="bg-BG" sz="2000" dirty="0" smtClean="0"/>
              <a:t>EDQM/OMCL TA </a:t>
            </a:r>
            <a:r>
              <a:rPr lang="en-US" sz="2000" dirty="0" smtClean="0"/>
              <a:t> </a:t>
            </a:r>
            <a:r>
              <a:rPr lang="bg-BG" sz="2000" dirty="0" smtClean="0"/>
              <a:t>Standard – Aide –Mémoire for the Mutual Joint Audit of OMCLs </a:t>
            </a:r>
            <a:r>
              <a:rPr lang="en-US" sz="2000" dirty="0" smtClean="0"/>
              <a:t>(</a:t>
            </a:r>
            <a:r>
              <a:rPr lang="bg-BG" sz="2000" dirty="0" smtClean="0"/>
              <a:t>Dec 2007</a:t>
            </a:r>
            <a:r>
              <a:rPr lang="en-US" sz="2000" dirty="0" smtClean="0"/>
              <a:t>)</a:t>
            </a:r>
            <a:endParaRPr lang="bg-BG" sz="2000" dirty="0" smtClean="0"/>
          </a:p>
          <a:p>
            <a:r>
              <a:rPr lang="bg-BG" sz="2000" dirty="0" smtClean="0"/>
              <a:t>EDQM/OMCL TA </a:t>
            </a:r>
            <a:r>
              <a:rPr lang="en-US" sz="2000" dirty="0" smtClean="0"/>
              <a:t> </a:t>
            </a:r>
            <a:r>
              <a:rPr lang="bg-BG" sz="2000" dirty="0" smtClean="0"/>
              <a:t>Qualification of Equipment (core document) </a:t>
            </a:r>
            <a:r>
              <a:rPr lang="en-US" sz="2000" dirty="0" smtClean="0"/>
              <a:t>(</a:t>
            </a:r>
            <a:r>
              <a:rPr lang="bg-BG" sz="2000" dirty="0" smtClean="0"/>
              <a:t>Dec 2007</a:t>
            </a:r>
            <a:r>
              <a:rPr lang="en-US" sz="2000" dirty="0" smtClean="0"/>
              <a:t>)</a:t>
            </a:r>
            <a:endParaRPr lang="bg-BG" sz="2000" dirty="0" smtClean="0"/>
          </a:p>
          <a:p>
            <a:r>
              <a:rPr lang="bg-BG" sz="2000" dirty="0" smtClean="0"/>
              <a:t>EDQM/OMCL TA </a:t>
            </a:r>
            <a:r>
              <a:rPr lang="en-US" sz="2000" dirty="0" smtClean="0"/>
              <a:t> </a:t>
            </a:r>
            <a:r>
              <a:rPr lang="bg-BG" sz="2000" dirty="0" smtClean="0"/>
              <a:t>Annex 1: Qualification of HPLC equipment </a:t>
            </a:r>
            <a:r>
              <a:rPr lang="en-US" sz="2000" dirty="0" smtClean="0"/>
              <a:t>(</a:t>
            </a:r>
            <a:r>
              <a:rPr lang="bg-BG" sz="2000" dirty="0" smtClean="0"/>
              <a:t>Dec 2007</a:t>
            </a:r>
            <a:r>
              <a:rPr lang="en-US" sz="2000" dirty="0" smtClean="0"/>
              <a:t>)</a:t>
            </a:r>
            <a:endParaRPr lang="bg-BG" sz="2000" dirty="0" smtClean="0"/>
          </a:p>
          <a:p>
            <a:r>
              <a:rPr lang="bg-BG" sz="2000" dirty="0" smtClean="0"/>
              <a:t>EDQM/OMCL TA </a:t>
            </a:r>
            <a:r>
              <a:rPr lang="en-US" sz="2000" dirty="0" smtClean="0"/>
              <a:t> </a:t>
            </a:r>
            <a:r>
              <a:rPr lang="bg-BG" sz="2000" dirty="0" smtClean="0"/>
              <a:t>Annex 2: Qualification of GC equipment</a:t>
            </a:r>
            <a:r>
              <a:rPr lang="en-US" sz="2000" dirty="0" smtClean="0"/>
              <a:t>(</a:t>
            </a:r>
            <a:r>
              <a:rPr lang="bg-BG" sz="2000" dirty="0" smtClean="0"/>
              <a:t>Dec 2007</a:t>
            </a:r>
            <a:r>
              <a:rPr lang="en-US" sz="2000" dirty="0" smtClean="0"/>
              <a:t>)</a:t>
            </a:r>
            <a:endParaRPr lang="bg-BG" sz="2000" dirty="0" smtClean="0"/>
          </a:p>
          <a:p>
            <a:r>
              <a:rPr lang="bg-BG" sz="2000" dirty="0" smtClean="0"/>
              <a:t>EDQM/OMCL TA </a:t>
            </a:r>
            <a:r>
              <a:rPr lang="en-US" sz="2000" dirty="0" smtClean="0"/>
              <a:t> </a:t>
            </a:r>
            <a:r>
              <a:rPr lang="bg-BG" sz="2000" dirty="0" smtClean="0"/>
              <a:t>Annex 3: Qualification of UV – visible </a:t>
            </a:r>
            <a:r>
              <a:rPr lang="en-US" sz="2000" dirty="0" smtClean="0"/>
              <a:t>(</a:t>
            </a:r>
            <a:r>
              <a:rPr lang="bg-BG" sz="2000" dirty="0" smtClean="0"/>
              <a:t>Dec 2007</a:t>
            </a:r>
            <a:r>
              <a:rPr lang="en-US" sz="2000" dirty="0" smtClean="0"/>
              <a:t>)</a:t>
            </a:r>
            <a:endParaRPr lang="bg-BG" sz="2000" dirty="0" smtClean="0"/>
          </a:p>
          <a:p>
            <a:r>
              <a:rPr lang="bg-BG" sz="2000" dirty="0" smtClean="0"/>
              <a:t>EDQM/OMCL TA </a:t>
            </a:r>
            <a:r>
              <a:rPr lang="en-US" sz="2000" dirty="0" smtClean="0"/>
              <a:t> </a:t>
            </a:r>
            <a:r>
              <a:rPr lang="bg-BG" sz="2000" dirty="0" smtClean="0"/>
              <a:t>Annex 4: Qualification of IR spectrophotometers </a:t>
            </a:r>
            <a:r>
              <a:rPr lang="en-US" sz="2000" dirty="0" smtClean="0"/>
              <a:t>(</a:t>
            </a:r>
            <a:r>
              <a:rPr lang="bg-BG" sz="2000" dirty="0" smtClean="0"/>
              <a:t>Dec 2007</a:t>
            </a:r>
            <a:r>
              <a:rPr lang="en-US" sz="2000" dirty="0" smtClean="0"/>
              <a:t>)</a:t>
            </a:r>
            <a:endParaRPr lang="bg-BG" sz="2000" dirty="0" smtClean="0"/>
          </a:p>
          <a:p>
            <a:r>
              <a:rPr lang="bg-BG" sz="2000" dirty="0" smtClean="0"/>
              <a:t>EDQM/OMCL TA Aide – Mémoire for environmental conditions and treatment of biological models </a:t>
            </a:r>
            <a:r>
              <a:rPr lang="en-US" sz="2000" dirty="0" smtClean="0"/>
              <a:t>(</a:t>
            </a:r>
            <a:r>
              <a:rPr lang="bg-BG" sz="2000" dirty="0" smtClean="0"/>
              <a:t>Dec 2007</a:t>
            </a:r>
            <a:r>
              <a:rPr lang="en-US" sz="2000" dirty="0" smtClean="0"/>
              <a:t>)</a:t>
            </a:r>
            <a:endParaRPr lang="bg-BG" sz="2000" dirty="0" smtClean="0"/>
          </a:p>
          <a:p>
            <a:pPr algn="ctr">
              <a:buNone/>
            </a:pPr>
            <a:endParaRPr lang="en-US" sz="2000" b="1" dirty="0" smtClean="0">
              <a:latin typeface="Verdana" pitchFamily="34" charset="0"/>
            </a:endParaRPr>
          </a:p>
          <a:p>
            <a:pPr algn="just"/>
            <a:endParaRPr lang="en-US" dirty="0">
              <a:latin typeface="Verdana" pitchFamily="34" charset="0"/>
              <a:ea typeface="Verdana" pitchFamily="34" charset="0"/>
              <a:cs typeface="Verdana" pitchFamily="34" charset="0"/>
            </a:endParaRPr>
          </a:p>
        </p:txBody>
      </p:sp>
      <p:sp>
        <p:nvSpPr>
          <p:cNvPr id="3" name="Title 2"/>
          <p:cNvSpPr>
            <a:spLocks noGrp="1"/>
          </p:cNvSpPr>
          <p:nvPr>
            <p:ph type="title"/>
          </p:nvPr>
        </p:nvSpPr>
        <p:spPr/>
        <p:txBody>
          <a:bodyPr/>
          <a:lstStyle/>
          <a:p>
            <a:r>
              <a:rPr lang="en-US" dirty="0" smtClean="0"/>
              <a:t>BAS QR 2 </a:t>
            </a:r>
            <a:endParaRPr lang="en-US" dirty="0"/>
          </a:p>
        </p:txBody>
      </p:sp>
    </p:spTree>
    <p:extLst>
      <p:ext uri="{BB962C8B-B14F-4D97-AF65-F5344CB8AC3E}">
        <p14:creationId xmlns:p14="http://schemas.microsoft.com/office/powerpoint/2010/main" val="2691958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524000"/>
            <a:ext cx="7408333" cy="4602163"/>
          </a:xfrm>
        </p:spPr>
        <p:txBody>
          <a:bodyPr>
            <a:normAutofit fontScale="25000" lnSpcReduction="20000"/>
          </a:bodyPr>
          <a:lstStyle/>
          <a:p>
            <a:r>
              <a:rPr lang="en-US" sz="7200" dirty="0" smtClean="0">
                <a:latin typeface="Verdana" pitchFamily="34" charset="0"/>
                <a:ea typeface="Verdana" pitchFamily="34" charset="0"/>
                <a:cs typeface="Verdana" pitchFamily="34" charset="0"/>
              </a:rPr>
              <a:t>ILAC P Publications: </a:t>
            </a:r>
          </a:p>
          <a:p>
            <a:pPr algn="just"/>
            <a:r>
              <a:rPr lang="en-US" sz="7200" dirty="0" smtClean="0">
                <a:latin typeface="Verdana" pitchFamily="34" charset="0"/>
                <a:ea typeface="Verdana" pitchFamily="34" charset="0"/>
                <a:cs typeface="Verdana" pitchFamily="34" charset="0"/>
              </a:rPr>
              <a:t>•	</a:t>
            </a:r>
            <a:r>
              <a:rPr lang="en-US" sz="7200" dirty="0">
                <a:latin typeface="Verdana" pitchFamily="34" charset="0"/>
                <a:ea typeface="Verdana" pitchFamily="34" charset="0"/>
                <a:cs typeface="Verdana" pitchFamily="34" charset="0"/>
              </a:rPr>
              <a:t>ILAC P10:01/2013 ILAC Policy on the Traceability of Measurement Results.</a:t>
            </a:r>
          </a:p>
          <a:p>
            <a:pPr algn="just"/>
            <a:r>
              <a:rPr lang="en-US" sz="7200" dirty="0" smtClean="0">
                <a:latin typeface="Verdana" pitchFamily="34" charset="0"/>
                <a:ea typeface="Verdana" pitchFamily="34" charset="0"/>
                <a:cs typeface="Verdana" pitchFamily="34" charset="0"/>
              </a:rPr>
              <a:t>•	ILAC </a:t>
            </a:r>
            <a:r>
              <a:rPr lang="en-US" sz="7200" dirty="0">
                <a:latin typeface="Verdana" pitchFamily="34" charset="0"/>
                <a:ea typeface="Verdana" pitchFamily="34" charset="0"/>
                <a:cs typeface="Verdana" pitchFamily="34" charset="0"/>
              </a:rPr>
              <a:t>P14:01/2013 ILAC Policy for Uncertainty in Calibration</a:t>
            </a:r>
          </a:p>
          <a:p>
            <a:pPr marL="0" indent="0">
              <a:buNone/>
            </a:pPr>
            <a:r>
              <a:rPr lang="en-US" sz="7200" dirty="0" smtClean="0">
                <a:latin typeface="Verdana" pitchFamily="34" charset="0"/>
                <a:ea typeface="Verdana" pitchFamily="34" charset="0"/>
                <a:cs typeface="Verdana" pitchFamily="34" charset="0"/>
              </a:rPr>
              <a:t>  	</a:t>
            </a:r>
          </a:p>
          <a:p>
            <a:pPr marL="0" indent="0" algn="just">
              <a:buNone/>
            </a:pPr>
            <a:r>
              <a:rPr lang="en-US" sz="7200" dirty="0" smtClean="0">
                <a:latin typeface="Verdana" pitchFamily="34" charset="0"/>
                <a:ea typeface="Verdana" pitchFamily="34" charset="0"/>
                <a:cs typeface="Verdana" pitchFamily="34" charset="0"/>
              </a:rPr>
              <a:t>    ILAC G Publications: </a:t>
            </a:r>
          </a:p>
          <a:p>
            <a:pPr algn="just"/>
            <a:r>
              <a:rPr lang="en-US" sz="7200" dirty="0" smtClean="0">
                <a:latin typeface="Verdana" pitchFamily="34" charset="0"/>
                <a:ea typeface="Verdana" pitchFamily="34" charset="0"/>
                <a:cs typeface="Verdana" pitchFamily="34" charset="0"/>
              </a:rPr>
              <a:t>ILAC </a:t>
            </a:r>
            <a:r>
              <a:rPr lang="en-US" sz="7200" dirty="0">
                <a:latin typeface="Verdana" pitchFamily="34" charset="0"/>
                <a:ea typeface="Verdana" pitchFamily="34" charset="0"/>
                <a:cs typeface="Verdana" pitchFamily="34" charset="0"/>
              </a:rPr>
              <a:t>G9:2005 Guidelines for the Selection and Use of Reference Materials</a:t>
            </a:r>
          </a:p>
          <a:p>
            <a:pPr algn="just"/>
            <a:r>
              <a:rPr lang="en-US" sz="7200" dirty="0">
                <a:latin typeface="Verdana" pitchFamily="34" charset="0"/>
                <a:ea typeface="Verdana" pitchFamily="34" charset="0"/>
                <a:cs typeface="Verdana" pitchFamily="34" charset="0"/>
              </a:rPr>
              <a:t>ILAC G12:2000 Guidelines for the Requirements for the Competence of Reference Materials Producers</a:t>
            </a:r>
            <a:br>
              <a:rPr lang="en-US" sz="7200" dirty="0">
                <a:latin typeface="Verdana" pitchFamily="34" charset="0"/>
                <a:ea typeface="Verdana" pitchFamily="34" charset="0"/>
                <a:cs typeface="Verdana" pitchFamily="34" charset="0"/>
              </a:rPr>
            </a:br>
            <a:endParaRPr lang="en-US" sz="7200" dirty="0" smtClean="0">
              <a:latin typeface="Verdana" pitchFamily="34" charset="0"/>
              <a:ea typeface="Verdana" pitchFamily="34" charset="0"/>
              <a:cs typeface="Verdana" pitchFamily="34" charset="0"/>
            </a:endParaRPr>
          </a:p>
          <a:p>
            <a:pPr algn="just"/>
            <a:r>
              <a:rPr lang="en-US" sz="7200" b="1" dirty="0" smtClean="0">
                <a:latin typeface="Verdana" pitchFamily="34" charset="0"/>
                <a:ea typeface="Verdana" pitchFamily="34" charset="0"/>
                <a:cs typeface="Verdana" pitchFamily="34" charset="0"/>
              </a:rPr>
              <a:t>NOTE</a:t>
            </a:r>
            <a:r>
              <a:rPr lang="en-US" sz="7200" b="1" dirty="0">
                <a:latin typeface="Verdana" pitchFamily="34" charset="0"/>
                <a:ea typeface="Verdana" pitchFamily="34" charset="0"/>
                <a:cs typeface="Verdana" pitchFamily="34" charset="0"/>
              </a:rPr>
              <a:t>:</a:t>
            </a:r>
            <a:r>
              <a:rPr lang="en-US" sz="7200" dirty="0">
                <a:latin typeface="Verdana" pitchFamily="34" charset="0"/>
                <a:ea typeface="Verdana" pitchFamily="34" charset="0"/>
                <a:cs typeface="Verdana" pitchFamily="34" charset="0"/>
              </a:rPr>
              <a:t> This document is intended as a guide to ISO Guide 34. Where ILAC G12 diverges from ISO Guide 34, the text of ISO Guide 34 is binding.</a:t>
            </a:r>
          </a:p>
          <a:p>
            <a:pPr algn="just"/>
            <a:r>
              <a:rPr lang="en-US" sz="7200" dirty="0">
                <a:latin typeface="Verdana" pitchFamily="34" charset="0"/>
                <a:ea typeface="Verdana" pitchFamily="34" charset="0"/>
                <a:cs typeface="Verdana" pitchFamily="34" charset="0"/>
              </a:rPr>
              <a:t>ILAC G24:2007 Guidelines for the determination of calibration intervals of measuring instruments</a:t>
            </a:r>
            <a:br>
              <a:rPr lang="en-US" sz="7200" dirty="0">
                <a:latin typeface="Verdana" pitchFamily="34" charset="0"/>
                <a:ea typeface="Verdana" pitchFamily="34" charset="0"/>
                <a:cs typeface="Verdana" pitchFamily="34" charset="0"/>
              </a:rPr>
            </a:br>
            <a:endParaRPr lang="en-US" sz="7200" dirty="0">
              <a:latin typeface="Verdana" pitchFamily="34" charset="0"/>
              <a:ea typeface="Verdana" pitchFamily="34" charset="0"/>
              <a:cs typeface="Verdana" pitchFamily="34" charset="0"/>
            </a:endParaRPr>
          </a:p>
          <a:p>
            <a:r>
              <a:rPr lang="en-US" sz="7200" dirty="0" smtClean="0">
                <a:latin typeface="Verdana" pitchFamily="34" charset="0"/>
                <a:ea typeface="Verdana" pitchFamily="34" charset="0"/>
                <a:cs typeface="Verdana" pitchFamily="34" charset="0"/>
              </a:rPr>
              <a:t>	</a:t>
            </a:r>
            <a:endParaRPr lang="en-US" dirty="0"/>
          </a:p>
        </p:txBody>
      </p:sp>
      <p:sp>
        <p:nvSpPr>
          <p:cNvPr id="3" name="Title 2"/>
          <p:cNvSpPr>
            <a:spLocks noGrp="1"/>
          </p:cNvSpPr>
          <p:nvPr>
            <p:ph type="title"/>
          </p:nvPr>
        </p:nvSpPr>
        <p:spPr/>
        <p:txBody>
          <a:bodyPr/>
          <a:lstStyle/>
          <a:p>
            <a:r>
              <a:rPr lang="en-US" dirty="0" smtClean="0"/>
              <a:t>BAS QR 2 </a:t>
            </a:r>
            <a:endParaRPr lang="en-US" dirty="0"/>
          </a:p>
        </p:txBody>
      </p:sp>
    </p:spTree>
    <p:extLst>
      <p:ext uri="{BB962C8B-B14F-4D97-AF65-F5344CB8AC3E}">
        <p14:creationId xmlns:p14="http://schemas.microsoft.com/office/powerpoint/2010/main" val="26919580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524000"/>
            <a:ext cx="7408333" cy="4602163"/>
          </a:xfrm>
        </p:spPr>
        <p:txBody>
          <a:bodyPr>
            <a:normAutofit fontScale="85000" lnSpcReduction="20000"/>
          </a:bodyPr>
          <a:lstStyle/>
          <a:p>
            <a:r>
              <a:rPr lang="en-GB" dirty="0" smtClean="0">
                <a:latin typeface="Verdana" pitchFamily="34" charset="0"/>
                <a:ea typeface="Verdana" pitchFamily="34" charset="0"/>
                <a:cs typeface="Verdana" pitchFamily="34" charset="0"/>
              </a:rPr>
              <a:t>EA-4/02 M</a:t>
            </a:r>
            <a:r>
              <a:rPr lang="bg-BG" dirty="0" smtClean="0">
                <a:latin typeface="Verdana" pitchFamily="34" charset="0"/>
                <a:ea typeface="Verdana" pitchFamily="34" charset="0"/>
                <a:cs typeface="Verdana" pitchFamily="34" charset="0"/>
              </a:rPr>
              <a:t>:2013 </a:t>
            </a:r>
            <a:r>
              <a:rPr lang="en-GB" dirty="0" smtClean="0">
                <a:latin typeface="Verdana" pitchFamily="34" charset="0"/>
                <a:ea typeface="Verdana" pitchFamily="34" charset="0"/>
                <a:cs typeface="Verdana" pitchFamily="34" charset="0"/>
              </a:rPr>
              <a:t>(</a:t>
            </a:r>
            <a:r>
              <a:rPr lang="bg-BG" dirty="0" smtClean="0">
                <a:latin typeface="Verdana" pitchFamily="34" charset="0"/>
                <a:ea typeface="Verdana" pitchFamily="34" charset="0"/>
                <a:cs typeface="Verdana" pitchFamily="34" charset="0"/>
              </a:rPr>
              <a:t>09.2013, </a:t>
            </a:r>
            <a:r>
              <a:rPr lang="en-GB" dirty="0" smtClean="0">
                <a:latin typeface="Verdana" pitchFamily="34" charset="0"/>
                <a:ea typeface="Verdana" pitchFamily="34" charset="0"/>
                <a:cs typeface="Verdana" pitchFamily="34" charset="0"/>
              </a:rPr>
              <a:t>rev.01) </a:t>
            </a:r>
            <a:r>
              <a:rPr lang="en-US" dirty="0" smtClean="0">
                <a:latin typeface="Verdana" pitchFamily="34" charset="0"/>
                <a:ea typeface="Verdana" pitchFamily="34" charset="0"/>
                <a:cs typeface="Verdana" pitchFamily="34" charset="0"/>
              </a:rPr>
              <a:t> </a:t>
            </a:r>
            <a:r>
              <a:rPr lang="bg-BG" dirty="0" smtClean="0">
                <a:latin typeface="Verdana" pitchFamily="34" charset="0"/>
                <a:ea typeface="Verdana" pitchFamily="34" charset="0"/>
                <a:cs typeface="Verdana" pitchFamily="34" charset="0"/>
              </a:rPr>
              <a:t>Evaluation of the Uncertainty of Measurement </a:t>
            </a:r>
            <a:r>
              <a:rPr lang="en-US" dirty="0" err="1" smtClean="0">
                <a:latin typeface="Verdana" pitchFamily="34" charset="0"/>
                <a:ea typeface="Verdana" pitchFamily="34" charset="0"/>
                <a:cs typeface="Verdana" pitchFamily="34" charset="0"/>
              </a:rPr>
              <a:t>i</a:t>
            </a:r>
            <a:r>
              <a:rPr lang="bg-BG" dirty="0" smtClean="0">
                <a:latin typeface="Verdana" pitchFamily="34" charset="0"/>
                <a:ea typeface="Verdana" pitchFamily="34" charset="0"/>
                <a:cs typeface="Verdana" pitchFamily="34" charset="0"/>
              </a:rPr>
              <a:t>n Calibration</a:t>
            </a:r>
          </a:p>
          <a:p>
            <a:r>
              <a:rPr lang="en-US" dirty="0" smtClean="0">
                <a:latin typeface="Verdana" pitchFamily="34" charset="0"/>
                <a:ea typeface="Verdana" pitchFamily="34" charset="0"/>
                <a:cs typeface="Verdana" pitchFamily="34" charset="0"/>
              </a:rPr>
              <a:t>Documents for calibration of particular types of measurement means </a:t>
            </a:r>
            <a:r>
              <a:rPr lang="en-GB" dirty="0" smtClean="0">
                <a:latin typeface="Verdana" pitchFamily="34" charset="0"/>
                <a:ea typeface="Verdana" pitchFamily="34" charset="0"/>
                <a:cs typeface="Verdana" pitchFamily="34" charset="0"/>
              </a:rPr>
              <a:t>(www.euromet.org/docs/calguides)</a:t>
            </a:r>
            <a:endParaRPr lang="bg-BG" dirty="0" smtClean="0">
              <a:latin typeface="Verdana" pitchFamily="34" charset="0"/>
              <a:ea typeface="Verdana" pitchFamily="34" charset="0"/>
              <a:cs typeface="Verdana" pitchFamily="34" charset="0"/>
            </a:endParaRPr>
          </a:p>
          <a:p>
            <a:r>
              <a:rPr lang="en-GB" dirty="0" smtClean="0">
                <a:latin typeface="Verdana" pitchFamily="34" charset="0"/>
                <a:ea typeface="Verdana" pitchFamily="34" charset="0"/>
                <a:cs typeface="Verdana" pitchFamily="34" charset="0"/>
              </a:rPr>
              <a:t>EURAMET </a:t>
            </a:r>
            <a:r>
              <a:rPr lang="en-US" dirty="0" smtClean="0">
                <a:latin typeface="Verdana" pitchFamily="34" charset="0"/>
                <a:ea typeface="Verdana" pitchFamily="34" charset="0"/>
                <a:cs typeface="Verdana" pitchFamily="34" charset="0"/>
              </a:rPr>
              <a:t>v. </a:t>
            </a:r>
            <a:r>
              <a:rPr lang="bg-BG" dirty="0" smtClean="0">
                <a:latin typeface="Verdana" pitchFamily="34" charset="0"/>
                <a:ea typeface="Verdana" pitchFamily="34" charset="0"/>
                <a:cs typeface="Verdana" pitchFamily="34" charset="0"/>
              </a:rPr>
              <a:t>2.0 (03/2011)</a:t>
            </a:r>
            <a:r>
              <a:rPr lang="en-GB" dirty="0" smtClean="0">
                <a:latin typeface="Verdana" pitchFamily="34" charset="0"/>
                <a:ea typeface="Verdana" pitchFamily="34" charset="0"/>
                <a:cs typeface="Verdana" pitchFamily="34" charset="0"/>
              </a:rPr>
              <a:t>Calibration of Gauge Block Comparators </a:t>
            </a:r>
            <a:endParaRPr lang="bg-BG" dirty="0" smtClean="0">
              <a:latin typeface="Verdana" pitchFamily="34" charset="0"/>
              <a:ea typeface="Verdana" pitchFamily="34" charset="0"/>
              <a:cs typeface="Verdana" pitchFamily="34" charset="0"/>
            </a:endParaRPr>
          </a:p>
          <a:p>
            <a:r>
              <a:rPr lang="en-GB" dirty="0" smtClean="0">
                <a:latin typeface="Verdana" pitchFamily="34" charset="0"/>
                <a:ea typeface="Verdana" pitchFamily="34" charset="0"/>
                <a:cs typeface="Verdana" pitchFamily="34" charset="0"/>
              </a:rPr>
              <a:t>EURAMET</a:t>
            </a:r>
            <a:r>
              <a:rPr lang="en-US" dirty="0" smtClean="0">
                <a:latin typeface="Verdana" pitchFamily="34" charset="0"/>
                <a:ea typeface="Verdana" pitchFamily="34" charset="0"/>
                <a:cs typeface="Verdana" pitchFamily="34" charset="0"/>
              </a:rPr>
              <a:t>v.</a:t>
            </a:r>
            <a:r>
              <a:rPr lang="bg-BG" dirty="0" smtClean="0">
                <a:latin typeface="Verdana" pitchFamily="34" charset="0"/>
                <a:ea typeface="Verdana" pitchFamily="34" charset="0"/>
                <a:cs typeface="Verdana" pitchFamily="34" charset="0"/>
              </a:rPr>
              <a:t> 1.0 (03/2011)</a:t>
            </a:r>
            <a:r>
              <a:rPr lang="en-GB" dirty="0" smtClean="0">
                <a:latin typeface="Verdana" pitchFamily="34" charset="0"/>
                <a:ea typeface="Verdana" pitchFamily="34" charset="0"/>
                <a:cs typeface="Verdana" pitchFamily="34" charset="0"/>
              </a:rPr>
              <a:t>Calibration of Pressure Balances</a:t>
            </a:r>
            <a:endParaRPr lang="bg-BG" dirty="0" smtClean="0">
              <a:latin typeface="Verdana" pitchFamily="34" charset="0"/>
              <a:ea typeface="Verdana" pitchFamily="34" charset="0"/>
              <a:cs typeface="Verdana" pitchFamily="34" charset="0"/>
            </a:endParaRPr>
          </a:p>
          <a:p>
            <a:r>
              <a:rPr lang="en-GB" dirty="0" smtClean="0">
                <a:latin typeface="Verdana" pitchFamily="34" charset="0"/>
                <a:ea typeface="Verdana" pitchFamily="34" charset="0"/>
                <a:cs typeface="Verdana" pitchFamily="34" charset="0"/>
              </a:rPr>
              <a:t>EURAMET </a:t>
            </a:r>
            <a:r>
              <a:rPr lang="en-US" dirty="0" smtClean="0">
                <a:latin typeface="Verdana" pitchFamily="34" charset="0"/>
                <a:ea typeface="Verdana" pitchFamily="34" charset="0"/>
                <a:cs typeface="Verdana" pitchFamily="34" charset="0"/>
              </a:rPr>
              <a:t>v. </a:t>
            </a:r>
            <a:r>
              <a:rPr lang="bg-BG" dirty="0" smtClean="0">
                <a:latin typeface="Verdana" pitchFamily="34" charset="0"/>
                <a:ea typeface="Verdana" pitchFamily="34" charset="0"/>
                <a:cs typeface="Verdana" pitchFamily="34" charset="0"/>
              </a:rPr>
              <a:t>2.0 (03/2011)</a:t>
            </a:r>
            <a:r>
              <a:rPr lang="en-GB" dirty="0" smtClean="0">
                <a:latin typeface="Verdana" pitchFamily="34" charset="0"/>
                <a:ea typeface="Verdana" pitchFamily="34" charset="0"/>
                <a:cs typeface="Verdana" pitchFamily="34" charset="0"/>
              </a:rPr>
              <a:t>Uncertainty of Force Measurements </a:t>
            </a:r>
            <a:r>
              <a:rPr lang="en-GB" i="1" dirty="0" smtClean="0">
                <a:latin typeface="Verdana" pitchFamily="34" charset="0"/>
                <a:ea typeface="Verdana" pitchFamily="34" charset="0"/>
                <a:cs typeface="Verdana" pitchFamily="34" charset="0"/>
              </a:rPr>
              <a:t> </a:t>
            </a:r>
            <a:endParaRPr lang="bg-BG" dirty="0" smtClean="0">
              <a:latin typeface="Verdana" pitchFamily="34" charset="0"/>
              <a:ea typeface="Verdana" pitchFamily="34" charset="0"/>
              <a:cs typeface="Verdana" pitchFamily="34" charset="0"/>
            </a:endParaRPr>
          </a:p>
          <a:p>
            <a:r>
              <a:rPr lang="en-GB" dirty="0" smtClean="0">
                <a:latin typeface="Verdana" pitchFamily="34" charset="0"/>
                <a:ea typeface="Verdana" pitchFamily="34" charset="0"/>
                <a:cs typeface="Verdana" pitchFamily="34" charset="0"/>
              </a:rPr>
              <a:t>EURAMET </a:t>
            </a:r>
            <a:r>
              <a:rPr lang="en-US" dirty="0" smtClean="0">
                <a:latin typeface="Verdana" pitchFamily="34" charset="0"/>
                <a:ea typeface="Verdana" pitchFamily="34" charset="0"/>
                <a:cs typeface="Verdana" pitchFamily="34" charset="0"/>
              </a:rPr>
              <a:t>v.</a:t>
            </a:r>
            <a:r>
              <a:rPr lang="bg-BG" dirty="0" smtClean="0">
                <a:latin typeface="Verdana" pitchFamily="34" charset="0"/>
                <a:ea typeface="Verdana" pitchFamily="34" charset="0"/>
                <a:cs typeface="Verdana" pitchFamily="34" charset="0"/>
              </a:rPr>
              <a:t> 2.0 (03/2011)</a:t>
            </a:r>
            <a:r>
              <a:rPr lang="en-GB" dirty="0" smtClean="0">
                <a:latin typeface="Verdana" pitchFamily="34" charset="0"/>
                <a:ea typeface="Verdana" pitchFamily="34" charset="0"/>
                <a:cs typeface="Verdana" pitchFamily="34" charset="0"/>
              </a:rPr>
              <a:t>Extent of Calibration for Cylindrical Diameter Standards </a:t>
            </a:r>
            <a:r>
              <a:rPr lang="en-GB" i="1" dirty="0" smtClean="0">
                <a:latin typeface="Verdana" pitchFamily="34" charset="0"/>
                <a:ea typeface="Verdana" pitchFamily="34" charset="0"/>
                <a:cs typeface="Verdana" pitchFamily="34" charset="0"/>
              </a:rPr>
              <a:t> </a:t>
            </a:r>
            <a:endParaRPr lang="bg-BG" dirty="0" smtClean="0">
              <a:latin typeface="Verdana" pitchFamily="34" charset="0"/>
              <a:ea typeface="Verdana" pitchFamily="34" charset="0"/>
              <a:cs typeface="Verdana" pitchFamily="34" charset="0"/>
            </a:endParaRPr>
          </a:p>
          <a:p>
            <a:r>
              <a:rPr lang="en-GB" dirty="0" smtClean="0">
                <a:latin typeface="Verdana" pitchFamily="34" charset="0"/>
                <a:ea typeface="Verdana" pitchFamily="34" charset="0"/>
                <a:cs typeface="Verdana" pitchFamily="34" charset="0"/>
              </a:rPr>
              <a:t>EURAMET v.</a:t>
            </a:r>
            <a:r>
              <a:rPr lang="bg-BG" dirty="0" smtClean="0">
                <a:latin typeface="Verdana" pitchFamily="34" charset="0"/>
                <a:ea typeface="Verdana" pitchFamily="34" charset="0"/>
                <a:cs typeface="Verdana" pitchFamily="34" charset="0"/>
              </a:rPr>
              <a:t>1.0 (06/2011)</a:t>
            </a:r>
            <a:r>
              <a:rPr lang="en-GB" dirty="0" smtClean="0">
                <a:latin typeface="Verdana" pitchFamily="34" charset="0"/>
                <a:ea typeface="Verdana" pitchFamily="34" charset="0"/>
                <a:cs typeface="Verdana" pitchFamily="34" charset="0"/>
              </a:rPr>
              <a:t>Calibration of Oscilloscopes </a:t>
            </a:r>
            <a:r>
              <a:rPr lang="en-GB" i="1" dirty="0" smtClean="0">
                <a:latin typeface="Verdana" pitchFamily="34" charset="0"/>
                <a:ea typeface="Verdana" pitchFamily="34" charset="0"/>
                <a:cs typeface="Verdana" pitchFamily="34" charset="0"/>
              </a:rPr>
              <a:t> </a:t>
            </a:r>
            <a:endParaRPr lang="bg-BG" dirty="0" smtClean="0">
              <a:latin typeface="Verdana" pitchFamily="34" charset="0"/>
              <a:ea typeface="Verdana" pitchFamily="34" charset="0"/>
              <a:cs typeface="Verdana" pitchFamily="34" charset="0"/>
            </a:endParaRPr>
          </a:p>
          <a:p>
            <a:r>
              <a:rPr lang="en-GB" dirty="0" smtClean="0">
                <a:latin typeface="Verdana" pitchFamily="34" charset="0"/>
                <a:ea typeface="Verdana" pitchFamily="34" charset="0"/>
                <a:cs typeface="Verdana" pitchFamily="34" charset="0"/>
              </a:rPr>
              <a:t>EURAMET </a:t>
            </a:r>
            <a:r>
              <a:rPr lang="en-US" dirty="0" smtClean="0">
                <a:latin typeface="Verdana" pitchFamily="34" charset="0"/>
                <a:ea typeface="Verdana" pitchFamily="34" charset="0"/>
                <a:cs typeface="Verdana" pitchFamily="34" charset="0"/>
              </a:rPr>
              <a:t>v.</a:t>
            </a:r>
            <a:r>
              <a:rPr lang="bg-BG" dirty="0" smtClean="0">
                <a:latin typeface="Verdana" pitchFamily="34" charset="0"/>
                <a:ea typeface="Verdana" pitchFamily="34" charset="0"/>
                <a:cs typeface="Verdana" pitchFamily="34" charset="0"/>
              </a:rPr>
              <a:t> 2.1 (10/2011)</a:t>
            </a:r>
            <a:r>
              <a:rPr lang="en-GB" dirty="0" smtClean="0">
                <a:latin typeface="Verdana" pitchFamily="34" charset="0"/>
                <a:ea typeface="Verdana" pitchFamily="34" charset="0"/>
                <a:cs typeface="Verdana" pitchFamily="34" charset="0"/>
              </a:rPr>
              <a:t>Calibration of Thermocouples </a:t>
            </a:r>
            <a:r>
              <a:rPr lang="en-GB" i="1" dirty="0" smtClean="0">
                <a:latin typeface="Verdana" pitchFamily="34" charset="0"/>
                <a:ea typeface="Verdana" pitchFamily="34" charset="0"/>
                <a:cs typeface="Verdana" pitchFamily="34" charset="0"/>
              </a:rPr>
              <a:t> </a:t>
            </a:r>
            <a:endParaRPr lang="bg-BG" dirty="0" smtClean="0">
              <a:latin typeface="Verdana" pitchFamily="34" charset="0"/>
              <a:ea typeface="Verdana" pitchFamily="34" charset="0"/>
              <a:cs typeface="Verdana" pitchFamily="34" charset="0"/>
            </a:endParaRPr>
          </a:p>
          <a:p>
            <a:pPr algn="just"/>
            <a:endParaRPr lang="en-US" dirty="0">
              <a:latin typeface="Verdana" pitchFamily="34" charset="0"/>
              <a:ea typeface="Verdana" pitchFamily="34" charset="0"/>
              <a:cs typeface="Verdana" pitchFamily="34" charset="0"/>
            </a:endParaRPr>
          </a:p>
        </p:txBody>
      </p:sp>
      <p:sp>
        <p:nvSpPr>
          <p:cNvPr id="3" name="Title 2"/>
          <p:cNvSpPr>
            <a:spLocks noGrp="1"/>
          </p:cNvSpPr>
          <p:nvPr>
            <p:ph type="title"/>
          </p:nvPr>
        </p:nvSpPr>
        <p:spPr/>
        <p:txBody>
          <a:bodyPr>
            <a:normAutofit/>
          </a:bodyPr>
          <a:lstStyle/>
          <a:p>
            <a:r>
              <a:rPr lang="en-US" dirty="0" smtClean="0"/>
              <a:t>BAS QR 2</a:t>
            </a:r>
            <a:r>
              <a:rPr lang="bg-BG" dirty="0" smtClean="0"/>
              <a:t> </a:t>
            </a:r>
            <a:br>
              <a:rPr lang="bg-BG" dirty="0" smtClean="0"/>
            </a:br>
            <a:r>
              <a:rPr lang="bg-BG" sz="2700" dirty="0" smtClean="0"/>
              <a:t>приложими ръководства за ЛК</a:t>
            </a:r>
            <a:r>
              <a:rPr lang="en-US" sz="2700" dirty="0" smtClean="0"/>
              <a:t> </a:t>
            </a:r>
            <a:endParaRPr lang="en-US" sz="2700" dirty="0"/>
          </a:p>
        </p:txBody>
      </p:sp>
    </p:spTree>
    <p:extLst>
      <p:ext uri="{BB962C8B-B14F-4D97-AF65-F5344CB8AC3E}">
        <p14:creationId xmlns:p14="http://schemas.microsoft.com/office/powerpoint/2010/main" val="26919580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524000"/>
            <a:ext cx="7408333" cy="4602163"/>
          </a:xfrm>
        </p:spPr>
        <p:txBody>
          <a:bodyPr>
            <a:normAutofit fontScale="92500" lnSpcReduction="20000"/>
          </a:bodyPr>
          <a:lstStyle/>
          <a:p>
            <a:r>
              <a:rPr lang="en-GB" dirty="0" smtClean="0"/>
              <a:t>EURAMET </a:t>
            </a:r>
            <a:r>
              <a:rPr lang="en-US" dirty="0" smtClean="0"/>
              <a:t>v.</a:t>
            </a:r>
            <a:r>
              <a:rPr lang="bg-BG" dirty="0" smtClean="0"/>
              <a:t> 2.0 (03/2011)</a:t>
            </a:r>
            <a:r>
              <a:rPr lang="en-GB" dirty="0" smtClean="0"/>
              <a:t>Measurement and Generation of Small AC Voltages with Inductive Voltage Dividers </a:t>
            </a:r>
            <a:r>
              <a:rPr lang="en-GB" i="1" dirty="0" smtClean="0"/>
              <a:t> </a:t>
            </a:r>
            <a:endParaRPr lang="bg-BG" dirty="0" smtClean="0"/>
          </a:p>
          <a:p>
            <a:r>
              <a:rPr lang="en-GB" dirty="0" smtClean="0"/>
              <a:t>EURAMET </a:t>
            </a:r>
            <a:r>
              <a:rPr lang="en-US" dirty="0" smtClean="0"/>
              <a:t>v.</a:t>
            </a:r>
            <a:r>
              <a:rPr lang="bg-BG" dirty="0" smtClean="0"/>
              <a:t> 2.1 (12/2012)</a:t>
            </a:r>
            <a:r>
              <a:rPr lang="en-GB" dirty="0" smtClean="0"/>
              <a:t>Determination of Pitch Diameter of Parallel Thread Gauges by </a:t>
            </a:r>
            <a:r>
              <a:rPr lang="en-GB" dirty="0" err="1" smtClean="0"/>
              <a:t>Mechnical</a:t>
            </a:r>
            <a:r>
              <a:rPr lang="en-GB" dirty="0" smtClean="0"/>
              <a:t> Probing</a:t>
            </a:r>
            <a:endParaRPr lang="bg-BG" dirty="0" smtClean="0"/>
          </a:p>
          <a:p>
            <a:r>
              <a:rPr lang="en-GB" dirty="0" smtClean="0"/>
              <a:t>EURAMET </a:t>
            </a:r>
            <a:r>
              <a:rPr lang="en-US" dirty="0" smtClean="0"/>
              <a:t>v.</a:t>
            </a:r>
            <a:r>
              <a:rPr lang="bg-BG" dirty="0" smtClean="0"/>
              <a:t>2.0 (03/2011)</a:t>
            </a:r>
            <a:r>
              <a:rPr lang="en-GB" dirty="0" smtClean="0"/>
              <a:t>Guidelines on the Calibration of Temperature Indicators and Simulators by Electrical Simulation and Measurement  </a:t>
            </a:r>
            <a:endParaRPr lang="bg-BG" dirty="0" smtClean="0"/>
          </a:p>
          <a:p>
            <a:r>
              <a:rPr lang="en-GB" dirty="0" smtClean="0"/>
              <a:t>EURAMET  </a:t>
            </a:r>
            <a:r>
              <a:rPr lang="en-US" dirty="0" smtClean="0"/>
              <a:t>v. </a:t>
            </a:r>
            <a:r>
              <a:rPr lang="bg-BG" dirty="0" smtClean="0"/>
              <a:t>2.0 (03/2011)</a:t>
            </a:r>
            <a:r>
              <a:rPr lang="en-GB" dirty="0" smtClean="0"/>
              <a:t>Guidelines on the Evaluation of Vector Network Analysers (VNA)</a:t>
            </a:r>
            <a:r>
              <a:rPr lang="en-GB" i="1" dirty="0" smtClean="0"/>
              <a:t> </a:t>
            </a:r>
            <a:endParaRPr lang="bg-BG" dirty="0" smtClean="0"/>
          </a:p>
          <a:p>
            <a:r>
              <a:rPr lang="en-GB" dirty="0" smtClean="0"/>
              <a:t>EURAMET </a:t>
            </a:r>
            <a:r>
              <a:rPr lang="en-US" dirty="0" smtClean="0"/>
              <a:t>v.</a:t>
            </a:r>
            <a:r>
              <a:rPr lang="bg-BG" dirty="0" smtClean="0"/>
              <a:t> 2.0 (03/2011)</a:t>
            </a:r>
            <a:r>
              <a:rPr lang="en-GB" dirty="0" smtClean="0"/>
              <a:t>Guidelines on the Calibration of Temperature Block Calibrators </a:t>
            </a:r>
            <a:endParaRPr lang="bg-BG" dirty="0" smtClean="0"/>
          </a:p>
          <a:p>
            <a:r>
              <a:rPr lang="en-GB" dirty="0" smtClean="0"/>
              <a:t>EURAMET </a:t>
            </a:r>
            <a:r>
              <a:rPr lang="en-US" dirty="0" smtClean="0"/>
              <a:t>v. </a:t>
            </a:r>
            <a:r>
              <a:rPr lang="bg-BG" dirty="0" smtClean="0"/>
              <a:t>2.0 (03/2011)</a:t>
            </a:r>
            <a:r>
              <a:rPr lang="en-GB" dirty="0" smtClean="0"/>
              <a:t>Guidelines on the Calibration of Static Torque Measuring Devices </a:t>
            </a:r>
            <a:endParaRPr lang="bg-BG" dirty="0" smtClean="0"/>
          </a:p>
          <a:p>
            <a:r>
              <a:rPr lang="en-GB" dirty="0" smtClean="0"/>
              <a:t>EURAMET </a:t>
            </a:r>
            <a:r>
              <a:rPr lang="en-US" dirty="0" smtClean="0"/>
              <a:t>v. </a:t>
            </a:r>
            <a:r>
              <a:rPr lang="bg-BG" dirty="0" smtClean="0"/>
              <a:t>2.0 (03/2011)</a:t>
            </a:r>
            <a:r>
              <a:rPr lang="en-GB" dirty="0" smtClean="0"/>
              <a:t>Guidelines on the Calibration of Digital </a:t>
            </a:r>
            <a:r>
              <a:rPr lang="en-GB" dirty="0" err="1" smtClean="0"/>
              <a:t>Multimeters</a:t>
            </a:r>
            <a:r>
              <a:rPr lang="en-GB" dirty="0" smtClean="0"/>
              <a:t> </a:t>
            </a:r>
            <a:r>
              <a:rPr lang="en-GB" i="1" dirty="0" smtClean="0"/>
              <a:t> </a:t>
            </a:r>
            <a:endParaRPr lang="bg-BG" dirty="0" smtClean="0"/>
          </a:p>
          <a:p>
            <a:pPr algn="just"/>
            <a:endParaRPr lang="en-US" dirty="0">
              <a:latin typeface="Verdana" pitchFamily="34" charset="0"/>
              <a:ea typeface="Verdana" pitchFamily="34" charset="0"/>
              <a:cs typeface="Verdana" pitchFamily="34" charset="0"/>
            </a:endParaRPr>
          </a:p>
        </p:txBody>
      </p:sp>
      <p:sp>
        <p:nvSpPr>
          <p:cNvPr id="3" name="Title 2"/>
          <p:cNvSpPr>
            <a:spLocks noGrp="1"/>
          </p:cNvSpPr>
          <p:nvPr>
            <p:ph type="title"/>
          </p:nvPr>
        </p:nvSpPr>
        <p:spPr/>
        <p:txBody>
          <a:bodyPr/>
          <a:lstStyle/>
          <a:p>
            <a:r>
              <a:rPr lang="en-US" dirty="0" smtClean="0"/>
              <a:t>BAS QR 2 </a:t>
            </a:r>
            <a:endParaRPr lang="en-US" dirty="0"/>
          </a:p>
        </p:txBody>
      </p:sp>
    </p:spTree>
    <p:extLst>
      <p:ext uri="{BB962C8B-B14F-4D97-AF65-F5344CB8AC3E}">
        <p14:creationId xmlns:p14="http://schemas.microsoft.com/office/powerpoint/2010/main" val="26919580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00100" y="1857364"/>
            <a:ext cx="7280300" cy="4268799"/>
          </a:xfrm>
        </p:spPr>
        <p:txBody>
          <a:bodyPr>
            <a:noAutofit/>
          </a:bodyPr>
          <a:lstStyle/>
          <a:p>
            <a:pPr marL="274320" lvl="1" algn="ctr">
              <a:buNone/>
            </a:pPr>
            <a:r>
              <a:rPr lang="en-US" dirty="0" smtClean="0">
                <a:latin typeface="Arial" pitchFamily="34" charset="0"/>
                <a:cs typeface="Arial" pitchFamily="34" charset="0"/>
              </a:rPr>
              <a:t> </a:t>
            </a:r>
            <a:r>
              <a:rPr lang="bg-BG" sz="2400" b="1" dirty="0" smtClean="0"/>
              <a:t>Правила за акредитация </a:t>
            </a:r>
          </a:p>
          <a:p>
            <a:pPr lvl="0"/>
            <a:r>
              <a:rPr lang="bg-BG" sz="1200" b="1" dirty="0" smtClean="0">
                <a:latin typeface="Verdana" pitchFamily="34" charset="0"/>
              </a:rPr>
              <a:t>Процедура за акредитация BAS QR 2;</a:t>
            </a:r>
          </a:p>
          <a:p>
            <a:pPr lvl="0"/>
            <a:r>
              <a:rPr lang="bg-BG" sz="1200" b="1" dirty="0" smtClean="0">
                <a:latin typeface="Verdana" pitchFamily="34" charset="0"/>
              </a:rPr>
              <a:t>Правила за ползване на акредитационния символ на ИА БСА BAS QR 5;</a:t>
            </a:r>
          </a:p>
          <a:p>
            <a:pPr lvl="0"/>
            <a:r>
              <a:rPr lang="bg-BG" sz="1200" b="1" dirty="0" smtClean="0">
                <a:latin typeface="Verdana" pitchFamily="34" charset="0"/>
              </a:rPr>
              <a:t>Ценоразпис на услугите по акредитация BAS QR 8;</a:t>
            </a:r>
          </a:p>
          <a:p>
            <a:pPr lvl="0"/>
            <a:r>
              <a:rPr lang="ru-RU" sz="1200" b="1" dirty="0" smtClean="0">
                <a:latin typeface="Verdana" pitchFamily="34" charset="0"/>
              </a:rPr>
              <a:t>Процедура за провеждане на междулабораторни сравнения и изпитвания за пригодност </a:t>
            </a:r>
            <a:r>
              <a:rPr lang="bg-BG" sz="1200" b="1" dirty="0" smtClean="0">
                <a:latin typeface="Verdana" pitchFamily="34" charset="0"/>
              </a:rPr>
              <a:t>BAS QR 18;</a:t>
            </a:r>
          </a:p>
          <a:p>
            <a:pPr lvl="0"/>
            <a:r>
              <a:rPr lang="bg-BG" sz="1200" b="1" dirty="0" smtClean="0">
                <a:latin typeface="Verdana" pitchFamily="34" charset="0"/>
              </a:rPr>
              <a:t>Процедура за уреждане на жалби BAS QR 25;</a:t>
            </a:r>
          </a:p>
          <a:p>
            <a:pPr lvl="0"/>
            <a:r>
              <a:rPr lang="bg-BG" sz="1200" b="1" dirty="0" smtClean="0">
                <a:latin typeface="Verdana" pitchFamily="34" charset="0"/>
              </a:rPr>
              <a:t>Процедура за прилагане на политиката за проследимост на ИА БСА BAS QR 27;</a:t>
            </a:r>
          </a:p>
          <a:p>
            <a:pPr lvl="0"/>
            <a:r>
              <a:rPr lang="bg-BG" sz="1200" b="1" dirty="0" smtClean="0">
                <a:latin typeface="Verdana" pitchFamily="34" charset="0"/>
              </a:rPr>
              <a:t>Инструкция за определяне на времетраенето на оценката на място. Влияещи фактори  BAS QI 2;</a:t>
            </a:r>
          </a:p>
          <a:p>
            <a:pPr lvl="0"/>
            <a:r>
              <a:rPr lang="bg-BG" sz="1200" b="1" dirty="0" smtClean="0">
                <a:latin typeface="Verdana" pitchFamily="34" charset="0"/>
              </a:rPr>
              <a:t>Инструкция за критериите и методите на акредитация и надзор на проверяващи по околната среда, съгласно Регламент (ЕО) No 1221/2009 на Европейският парламент и на съвета, BAS QI 4</a:t>
            </a:r>
          </a:p>
          <a:p>
            <a:pPr lvl="0"/>
            <a:r>
              <a:rPr lang="bg-BG" sz="1200" b="1" dirty="0" smtClean="0">
                <a:latin typeface="Verdana" pitchFamily="34" charset="0"/>
              </a:rPr>
              <a:t>Инструкция за критериите и методите на акредитация и надзор на верификационни органи съгласно Регламент (ЕС) № 600/2012 на Комисията относно проверката на докладите за емисии на парникови газове и на докладите за тонкилометри и относно акредитацията на проверяващи органи съгласно директива 2003/87/ЕО на Европейския парламент и на Съвета, BAS QI 12</a:t>
            </a:r>
          </a:p>
          <a:p>
            <a:pPr marL="274320" lvl="1" algn="ctr">
              <a:buNone/>
            </a:pPr>
            <a:endParaRPr lang="bg-BG" sz="1200" dirty="0" smtClean="0">
              <a:latin typeface="Verdana" pitchFamily="34" charset="0"/>
            </a:endParaRPr>
          </a:p>
          <a:p>
            <a:endParaRPr lang="bg-BG" dirty="0" smtClean="0">
              <a:latin typeface="Arial" pitchFamily="34" charset="0"/>
              <a:cs typeface="Arial" pitchFamily="34" charset="0"/>
            </a:endParaRPr>
          </a:p>
          <a:p>
            <a:endParaRPr lang="bg-BG" dirty="0">
              <a:latin typeface="Arial" pitchFamily="34" charset="0"/>
              <a:cs typeface="Arial" pitchFamily="34" charset="0"/>
            </a:endParaRPr>
          </a:p>
        </p:txBody>
      </p:sp>
      <p:sp>
        <p:nvSpPr>
          <p:cNvPr id="3" name="Title 2"/>
          <p:cNvSpPr>
            <a:spLocks noGrp="1"/>
          </p:cNvSpPr>
          <p:nvPr>
            <p:ph type="title"/>
          </p:nvPr>
        </p:nvSpPr>
        <p:spPr/>
        <p:txBody>
          <a:bodyPr/>
          <a:lstStyle/>
          <a:p>
            <a:r>
              <a:rPr lang="en-US" dirty="0" smtClean="0"/>
              <a:t>BAS QR 2</a:t>
            </a:r>
            <a:endParaRPr lang="bg-BG"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bg-BG" b="1" dirty="0" smtClean="0">
                <a:latin typeface="Verdana" pitchFamily="34" charset="0"/>
              </a:rPr>
              <a:t>Процесът на акредитация включва следните етапи</a:t>
            </a:r>
          </a:p>
          <a:p>
            <a:pPr lvl="0"/>
            <a:r>
              <a:rPr lang="bg-BG" dirty="0" smtClean="0">
                <a:latin typeface="Verdana" pitchFamily="34" charset="0"/>
              </a:rPr>
              <a:t>Подаване на заявление и откриване на процедура (т.4.1)</a:t>
            </a:r>
          </a:p>
          <a:p>
            <a:pPr lvl="0"/>
            <a:r>
              <a:rPr lang="bg-BG" dirty="0" smtClean="0">
                <a:latin typeface="Verdana" pitchFamily="34" charset="0"/>
              </a:rPr>
              <a:t>Предварително проучване (т.4.2)</a:t>
            </a:r>
          </a:p>
          <a:p>
            <a:pPr lvl="0"/>
            <a:r>
              <a:rPr lang="bg-BG" dirty="0" smtClean="0">
                <a:latin typeface="Verdana" pitchFamily="34" charset="0"/>
              </a:rPr>
              <a:t>Оценка на място (т.4.3)</a:t>
            </a:r>
          </a:p>
          <a:p>
            <a:pPr lvl="0"/>
            <a:r>
              <a:rPr lang="bg-BG" dirty="0" smtClean="0">
                <a:latin typeface="Verdana" pitchFamily="34" charset="0"/>
              </a:rPr>
              <a:t>Решение (4.3.7)</a:t>
            </a:r>
          </a:p>
          <a:p>
            <a:pPr lvl="0"/>
            <a:r>
              <a:rPr lang="bg-BG" dirty="0" smtClean="0">
                <a:latin typeface="Verdana" pitchFamily="34" charset="0"/>
              </a:rPr>
              <a:t>Поддържане на акредитацията (т.5)</a:t>
            </a:r>
          </a:p>
          <a:p>
            <a:endParaRPr lang="bg-BG" dirty="0"/>
          </a:p>
        </p:txBody>
      </p:sp>
      <p:sp>
        <p:nvSpPr>
          <p:cNvPr id="3" name="Title 2"/>
          <p:cNvSpPr>
            <a:spLocks noGrp="1"/>
          </p:cNvSpPr>
          <p:nvPr>
            <p:ph type="title"/>
          </p:nvPr>
        </p:nvSpPr>
        <p:spPr/>
        <p:txBody>
          <a:bodyPr>
            <a:normAutofit fontScale="90000"/>
          </a:bodyPr>
          <a:lstStyle/>
          <a:p>
            <a:r>
              <a:rPr lang="en-US" dirty="0" smtClean="0"/>
              <a:t>BAS QR 2 </a:t>
            </a:r>
            <a:r>
              <a:rPr lang="bg-BG" dirty="0" smtClean="0"/>
              <a:t/>
            </a:r>
            <a:br>
              <a:rPr lang="bg-BG" dirty="0" smtClean="0"/>
            </a:br>
            <a:r>
              <a:rPr lang="bg-BG" dirty="0" smtClean="0"/>
              <a:t>процес на акредитация</a:t>
            </a:r>
            <a:endParaRPr lang="bg-BG"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just"/>
            <a:r>
              <a:rPr lang="bg-BG" dirty="0" smtClean="0">
                <a:latin typeface="Verdana" pitchFamily="34" charset="0"/>
                <a:ea typeface="Verdana" pitchFamily="34" charset="0"/>
                <a:cs typeface="Verdana" pitchFamily="34" charset="0"/>
              </a:rPr>
              <a:t>Заявлението за акредитация е комплект от документи, съдържащ декларация, с която заявителят се задължава да спазва изискванията за акредитация, предвидените срокове и правилата на агенцията. Комплектът от документи  съдържа и всички документи, изброени в списъците </a:t>
            </a:r>
            <a:r>
              <a:rPr lang="en-GB" dirty="0" smtClean="0">
                <a:latin typeface="Verdana" pitchFamily="34" charset="0"/>
                <a:ea typeface="Verdana" pitchFamily="34" charset="0"/>
                <a:cs typeface="Verdana" pitchFamily="34" charset="0"/>
              </a:rPr>
              <a:t>BAS QF</a:t>
            </a:r>
            <a:r>
              <a:rPr lang="bg-BG" dirty="0" smtClean="0">
                <a:latin typeface="Verdana" pitchFamily="34" charset="0"/>
                <a:ea typeface="Verdana" pitchFamily="34" charset="0"/>
                <a:cs typeface="Verdana" pitchFamily="34" charset="0"/>
              </a:rPr>
              <a:t> 2.1 до </a:t>
            </a:r>
            <a:r>
              <a:rPr lang="en-GB" dirty="0" smtClean="0">
                <a:latin typeface="Verdana" pitchFamily="34" charset="0"/>
                <a:ea typeface="Verdana" pitchFamily="34" charset="0"/>
                <a:cs typeface="Verdana" pitchFamily="34" charset="0"/>
              </a:rPr>
              <a:t>BAS QF</a:t>
            </a:r>
            <a:r>
              <a:rPr lang="bg-BG" dirty="0" smtClean="0">
                <a:latin typeface="Verdana" pitchFamily="34" charset="0"/>
                <a:ea typeface="Verdana" pitchFamily="34" charset="0"/>
                <a:cs typeface="Verdana" pitchFamily="34" charset="0"/>
              </a:rPr>
              <a:t> 2.14</a:t>
            </a:r>
          </a:p>
          <a:p>
            <a:pPr algn="just"/>
            <a:r>
              <a:rPr lang="bg-BG" dirty="0" smtClean="0">
                <a:latin typeface="Verdana" pitchFamily="34" charset="0"/>
                <a:ea typeface="Verdana" pitchFamily="34" charset="0"/>
                <a:cs typeface="Verdana" pitchFamily="34" charset="0"/>
              </a:rPr>
              <a:t>представени на хартиен и на електронен носител</a:t>
            </a:r>
          </a:p>
          <a:p>
            <a:endParaRPr lang="bg-BG" dirty="0"/>
          </a:p>
        </p:txBody>
      </p:sp>
      <p:sp>
        <p:nvSpPr>
          <p:cNvPr id="3" name="Title 2"/>
          <p:cNvSpPr>
            <a:spLocks noGrp="1"/>
          </p:cNvSpPr>
          <p:nvPr>
            <p:ph type="title"/>
          </p:nvPr>
        </p:nvSpPr>
        <p:spPr/>
        <p:txBody>
          <a:bodyPr>
            <a:normAutofit fontScale="90000"/>
          </a:bodyPr>
          <a:lstStyle/>
          <a:p>
            <a:r>
              <a:rPr lang="en-US" dirty="0" smtClean="0"/>
              <a:t>BAS QR 2 </a:t>
            </a:r>
            <a:r>
              <a:rPr lang="bg-BG" dirty="0" smtClean="0"/>
              <a:t/>
            </a:r>
            <a:br>
              <a:rPr lang="bg-BG" dirty="0" smtClean="0"/>
            </a:br>
            <a:r>
              <a:rPr lang="bg-BG" dirty="0" smtClean="0"/>
              <a:t>заявление за акредитация</a:t>
            </a:r>
            <a:endParaRPr lang="bg-BG"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85786" y="1928802"/>
            <a:ext cx="7408333" cy="4068763"/>
          </a:xfrm>
        </p:spPr>
        <p:txBody>
          <a:bodyPr>
            <a:normAutofit/>
          </a:bodyPr>
          <a:lstStyle/>
          <a:p>
            <a:pPr marL="0" indent="0">
              <a:buNone/>
            </a:pPr>
            <a:endParaRPr lang="en-US" b="1" dirty="0" smtClean="0">
              <a:latin typeface="Verdana" pitchFamily="34" charset="0"/>
              <a:ea typeface="Verdana" pitchFamily="34" charset="0"/>
              <a:cs typeface="Verdana" pitchFamily="34" charset="0"/>
            </a:endParaRPr>
          </a:p>
          <a:p>
            <a:pPr marL="0" indent="0" algn="just">
              <a:buNone/>
            </a:pPr>
            <a:r>
              <a:rPr lang="ru-RU" dirty="0">
                <a:latin typeface="Verdana" pitchFamily="34" charset="0"/>
                <a:cs typeface="Arial" pitchFamily="34" charset="0"/>
              </a:rPr>
              <a:t>Процедурата за акредитация е разработена на основание Закона за националната акредитация на органи за оценка на съответствието (ЗНАООС) и БДС ЕN ISO/IEC 17011:2006 “Оценка на съответствието – общи изисквания към органи по акредитация, извършващи акредитация на органи за оценка на съответствието”</a:t>
            </a:r>
            <a:endParaRPr lang="en-US" dirty="0">
              <a:latin typeface="Verdana" pitchFamily="34" charset="0"/>
              <a:ea typeface="Verdana" pitchFamily="34" charset="0"/>
              <a:cs typeface="Arial" pitchFamily="34" charset="0"/>
            </a:endParaRPr>
          </a:p>
        </p:txBody>
      </p:sp>
      <p:sp>
        <p:nvSpPr>
          <p:cNvPr id="3" name="Title 2"/>
          <p:cNvSpPr>
            <a:spLocks noGrp="1"/>
          </p:cNvSpPr>
          <p:nvPr>
            <p:ph type="title"/>
          </p:nvPr>
        </p:nvSpPr>
        <p:spPr/>
        <p:txBody>
          <a:bodyPr/>
          <a:lstStyle/>
          <a:p>
            <a:r>
              <a:rPr lang="en-US" dirty="0" smtClean="0"/>
              <a:t>BAS QR 2</a:t>
            </a:r>
            <a:endParaRPr lang="en-US" dirty="0"/>
          </a:p>
        </p:txBody>
      </p:sp>
    </p:spTree>
    <p:extLst>
      <p:ext uri="{BB962C8B-B14F-4D97-AF65-F5344CB8AC3E}">
        <p14:creationId xmlns:p14="http://schemas.microsoft.com/office/powerpoint/2010/main" val="344019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42911" y="1643050"/>
            <a:ext cx="7637490" cy="4483113"/>
          </a:xfrm>
        </p:spPr>
        <p:txBody>
          <a:bodyPr>
            <a:noAutofit/>
          </a:bodyPr>
          <a:lstStyle/>
          <a:p>
            <a:pPr algn="just">
              <a:buNone/>
            </a:pPr>
            <a:r>
              <a:rPr lang="bg-BG" sz="2000" b="1" dirty="0" smtClean="0">
                <a:latin typeface="Verdana" pitchFamily="34" charset="0"/>
              </a:rPr>
              <a:t>ИА БСА оценява възможността и компетентността си да извърши процедура по акредитация: </a:t>
            </a:r>
          </a:p>
          <a:p>
            <a:pPr algn="just"/>
            <a:r>
              <a:rPr lang="bg-BG" sz="1800" dirty="0" smtClean="0">
                <a:latin typeface="Verdana" pitchFamily="34" charset="0"/>
              </a:rPr>
              <a:t>a) обхвата на дейност на ИА БСА</a:t>
            </a:r>
          </a:p>
          <a:p>
            <a:pPr algn="just"/>
            <a:r>
              <a:rPr lang="en-US" sz="1800" dirty="0" smtClean="0">
                <a:latin typeface="Verdana" pitchFamily="34" charset="0"/>
              </a:rPr>
              <a:t>b</a:t>
            </a:r>
            <a:r>
              <a:rPr lang="bg-BG" sz="1800" dirty="0" smtClean="0">
                <a:latin typeface="Verdana" pitchFamily="34" charset="0"/>
              </a:rPr>
              <a:t>) наличие на компетентност за извършване на акредитация по отношение на заявения обхват; </a:t>
            </a:r>
          </a:p>
          <a:p>
            <a:pPr algn="just"/>
            <a:r>
              <a:rPr lang="en-US" sz="1800" dirty="0" smtClean="0">
                <a:latin typeface="Verdana" pitchFamily="34" charset="0"/>
              </a:rPr>
              <a:t>c</a:t>
            </a:r>
            <a:r>
              <a:rPr lang="bg-BG" sz="1800" dirty="0" smtClean="0">
                <a:latin typeface="Verdana" pitchFamily="34" charset="0"/>
              </a:rPr>
              <a:t>) наличие на подходящи и на разположение водещи и технически оценители/ експерти;</a:t>
            </a:r>
          </a:p>
          <a:p>
            <a:pPr algn="just"/>
            <a:r>
              <a:rPr lang="en-US" sz="1800" dirty="0" smtClean="0">
                <a:latin typeface="Verdana" pitchFamily="34" charset="0"/>
              </a:rPr>
              <a:t>d</a:t>
            </a:r>
            <a:r>
              <a:rPr lang="bg-BG" sz="1800" dirty="0" smtClean="0">
                <a:latin typeface="Verdana" pitchFamily="34" charset="0"/>
              </a:rPr>
              <a:t>) възможност да бъде реализирана процедурата за акредитация, във връзка с местоположението на дейността на ООС и/ или по отношение на езика, използван от заявителя или други специфични условия във връзка с изискванията за акредитация;</a:t>
            </a:r>
          </a:p>
          <a:p>
            <a:pPr algn="just"/>
            <a:r>
              <a:rPr lang="en-US" sz="1800" dirty="0" smtClean="0">
                <a:latin typeface="Verdana" pitchFamily="34" charset="0"/>
              </a:rPr>
              <a:t>e</a:t>
            </a:r>
            <a:r>
              <a:rPr lang="bg-BG" sz="1800" dirty="0" smtClean="0">
                <a:latin typeface="Verdana" pitchFamily="34" charset="0"/>
              </a:rPr>
              <a:t>) възможност за спазване сроковете на процедурата за акредитация</a:t>
            </a:r>
            <a:endParaRPr lang="bg-BG" sz="1800" dirty="0">
              <a:latin typeface="Verdana" pitchFamily="34" charset="0"/>
            </a:endParaRPr>
          </a:p>
        </p:txBody>
      </p:sp>
      <p:sp>
        <p:nvSpPr>
          <p:cNvPr id="3" name="Title 2"/>
          <p:cNvSpPr>
            <a:spLocks noGrp="1"/>
          </p:cNvSpPr>
          <p:nvPr>
            <p:ph type="title"/>
          </p:nvPr>
        </p:nvSpPr>
        <p:spPr/>
        <p:txBody>
          <a:bodyPr>
            <a:normAutofit fontScale="90000"/>
          </a:bodyPr>
          <a:lstStyle/>
          <a:p>
            <a:r>
              <a:rPr lang="en-US" dirty="0" smtClean="0"/>
              <a:t>BAS QR 2 </a:t>
            </a:r>
            <a:r>
              <a:rPr lang="bg-BG" dirty="0" smtClean="0"/>
              <a:t/>
            </a:r>
            <a:br>
              <a:rPr lang="bg-BG" dirty="0" smtClean="0"/>
            </a:br>
            <a:r>
              <a:rPr lang="bg-BG" dirty="0" smtClean="0"/>
              <a:t>оценка на заявлението</a:t>
            </a:r>
            <a:endParaRPr lang="bg-BG"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bg-BG" sz="2000" dirty="0" smtClean="0">
                <a:solidFill>
                  <a:schemeClr val="tx1"/>
                </a:solidFill>
                <a:latin typeface="Verdana" pitchFamily="34" charset="0"/>
              </a:rPr>
              <a:t>Съгласуване на ВО и на броя показатели</a:t>
            </a:r>
          </a:p>
          <a:p>
            <a:pPr algn="just"/>
            <a:r>
              <a:rPr lang="bg-BG" sz="2000" dirty="0" smtClean="0">
                <a:solidFill>
                  <a:schemeClr val="tx1"/>
                </a:solidFill>
                <a:latin typeface="Verdana" pitchFamily="34" charset="0"/>
              </a:rPr>
              <a:t>Възможност за мотивиран отказ от страна на ООС</a:t>
            </a:r>
          </a:p>
          <a:p>
            <a:pPr algn="just"/>
            <a:r>
              <a:rPr lang="bg-BG" sz="2000" dirty="0" smtClean="0">
                <a:solidFill>
                  <a:schemeClr val="tx1"/>
                </a:solidFill>
                <a:latin typeface="Verdana" pitchFamily="34" charset="0"/>
              </a:rPr>
              <a:t>В случай, че заявителят не възрази писмено в определения срок на съгласувателното писмо, ИА БСА приема, че той е съгласен с избора на водещ оценител и брой показатели.</a:t>
            </a:r>
          </a:p>
          <a:p>
            <a:pPr algn="just"/>
            <a:r>
              <a:rPr lang="bg-BG" sz="2000" b="1" dirty="0" smtClean="0">
                <a:solidFill>
                  <a:schemeClr val="tx1"/>
                </a:solidFill>
                <a:latin typeface="Verdana" pitchFamily="34" charset="0"/>
              </a:rPr>
              <a:t>4.1.4. от </a:t>
            </a:r>
            <a:r>
              <a:rPr lang="en-US" sz="2000" dirty="0" smtClean="0">
                <a:solidFill>
                  <a:schemeClr val="tx1"/>
                </a:solidFill>
                <a:latin typeface="Verdana" pitchFamily="34" charset="0"/>
              </a:rPr>
              <a:t>BAS QR 2 </a:t>
            </a:r>
            <a:r>
              <a:rPr lang="bg-BG" sz="2000" dirty="0" smtClean="0">
                <a:solidFill>
                  <a:schemeClr val="tx1"/>
                </a:solidFill>
                <a:latin typeface="Verdana" pitchFamily="34" charset="0"/>
              </a:rPr>
              <a:t>- отказ от откриване на процедура</a:t>
            </a:r>
          </a:p>
          <a:p>
            <a:endParaRPr lang="bg-BG" dirty="0" smtClean="0"/>
          </a:p>
          <a:p>
            <a:endParaRPr lang="bg-BG" dirty="0"/>
          </a:p>
        </p:txBody>
      </p:sp>
      <p:sp>
        <p:nvSpPr>
          <p:cNvPr id="3" name="Title 2"/>
          <p:cNvSpPr>
            <a:spLocks noGrp="1"/>
          </p:cNvSpPr>
          <p:nvPr>
            <p:ph type="title"/>
          </p:nvPr>
        </p:nvSpPr>
        <p:spPr/>
        <p:txBody>
          <a:bodyPr>
            <a:noAutofit/>
          </a:bodyPr>
          <a:lstStyle/>
          <a:p>
            <a:pPr lvl="2" algn="ctr" rtl="0">
              <a:spcBef>
                <a:spcPct val="0"/>
              </a:spcBef>
            </a:pPr>
            <a:r>
              <a:rPr lang="en-US" sz="2400" dirty="0" smtClean="0">
                <a:latin typeface="Verdana" pitchFamily="34" charset="0"/>
              </a:rPr>
              <a:t>BAS QR 2 </a:t>
            </a:r>
            <a:r>
              <a:rPr lang="bg-BG" sz="2400" dirty="0" smtClean="0">
                <a:latin typeface="Verdana" pitchFamily="34" charset="0"/>
              </a:rPr>
              <a:t/>
            </a:r>
            <a:br>
              <a:rPr lang="bg-BG" sz="2400" dirty="0" smtClean="0">
                <a:latin typeface="Verdana" pitchFamily="34" charset="0"/>
              </a:rPr>
            </a:br>
            <a:r>
              <a:rPr lang="bg-BG" sz="2400" b="1" dirty="0" smtClean="0">
                <a:latin typeface="Verdana" pitchFamily="34" charset="0"/>
              </a:rPr>
              <a:t>Определяне на водещ оценител, </a:t>
            </a:r>
            <a:br>
              <a:rPr lang="bg-BG" sz="2400" b="1" dirty="0" smtClean="0">
                <a:latin typeface="Verdana" pitchFamily="34" charset="0"/>
              </a:rPr>
            </a:br>
            <a:r>
              <a:rPr lang="bg-BG" sz="2400" b="1" dirty="0" smtClean="0">
                <a:latin typeface="Verdana" pitchFamily="34" charset="0"/>
              </a:rPr>
              <a:t>брой показатели и откриване на процедура </a:t>
            </a:r>
            <a:r>
              <a:rPr lang="bg-BG" sz="2000" dirty="0" smtClean="0">
                <a:latin typeface="Verdana" pitchFamily="34" charset="0"/>
              </a:rPr>
              <a:t/>
            </a:r>
            <a:br>
              <a:rPr lang="bg-BG" sz="2000" dirty="0" smtClean="0">
                <a:latin typeface="Verdana" pitchFamily="34" charset="0"/>
              </a:rPr>
            </a:br>
            <a:endParaRPr lang="bg-BG" sz="2000" dirty="0">
              <a:latin typeface="Verdana"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bg-BG" sz="2000" dirty="0" smtClean="0">
                <a:latin typeface="Verdana" pitchFamily="34" charset="0"/>
                <a:ea typeface="Verdana" pitchFamily="34" charset="0"/>
                <a:cs typeface="Verdana" pitchFamily="34" charset="0"/>
              </a:rPr>
              <a:t>преглед на документи</a:t>
            </a:r>
          </a:p>
          <a:p>
            <a:pPr algn="just"/>
            <a:r>
              <a:rPr lang="bg-BG" sz="2000" dirty="0" smtClean="0">
                <a:latin typeface="Verdana" pitchFamily="34" charset="0"/>
                <a:ea typeface="Verdana" pitchFamily="34" charset="0"/>
                <a:cs typeface="Verdana" pitchFamily="34" charset="0"/>
              </a:rPr>
              <a:t>чрез предварителна оценка на място</a:t>
            </a:r>
          </a:p>
          <a:p>
            <a:pPr algn="just"/>
            <a:r>
              <a:rPr lang="bg-BG" sz="2000" dirty="0" smtClean="0">
                <a:latin typeface="Verdana" pitchFamily="34" charset="0"/>
                <a:ea typeface="Verdana" pitchFamily="34" charset="0"/>
                <a:cs typeface="Verdana" pitchFamily="34" charset="0"/>
              </a:rPr>
              <a:t>Констативен доклад/доклад от предварително проучване/доклад от </a:t>
            </a:r>
            <a:r>
              <a:rPr lang="bg-BG" sz="2000" dirty="0" smtClean="0">
                <a:latin typeface="Verdana" pitchFamily="34" charset="0"/>
                <a:ea typeface="Verdana" pitchFamily="34" charset="0"/>
                <a:cs typeface="Verdana" pitchFamily="34" charset="0"/>
              </a:rPr>
              <a:t>предварителна </a:t>
            </a:r>
            <a:r>
              <a:rPr lang="bg-BG" sz="2000" dirty="0" smtClean="0">
                <a:latin typeface="Verdana" pitchFamily="34" charset="0"/>
                <a:ea typeface="Verdana" pitchFamily="34" charset="0"/>
                <a:cs typeface="Verdana" pitchFamily="34" charset="0"/>
              </a:rPr>
              <a:t>оценка на място</a:t>
            </a:r>
          </a:p>
          <a:p>
            <a:pPr algn="just"/>
            <a:r>
              <a:rPr lang="bg-BG" sz="2000" dirty="0" smtClean="0">
                <a:latin typeface="Verdana" pitchFamily="34" charset="0"/>
                <a:ea typeface="Verdana" pitchFamily="34" charset="0"/>
                <a:cs typeface="Verdana" pitchFamily="34" charset="0"/>
              </a:rPr>
              <a:t>Решение – ОМ или отказ от акредитация/ПА/РО</a:t>
            </a:r>
            <a:endParaRPr lang="bg-BG" sz="2000" dirty="0">
              <a:latin typeface="Verdana" pitchFamily="34" charset="0"/>
              <a:ea typeface="Verdana" pitchFamily="34" charset="0"/>
              <a:cs typeface="Verdana" pitchFamily="34" charset="0"/>
            </a:endParaRPr>
          </a:p>
        </p:txBody>
      </p:sp>
      <p:sp>
        <p:nvSpPr>
          <p:cNvPr id="3" name="Title 2"/>
          <p:cNvSpPr>
            <a:spLocks noGrp="1"/>
          </p:cNvSpPr>
          <p:nvPr>
            <p:ph type="title"/>
          </p:nvPr>
        </p:nvSpPr>
        <p:spPr/>
        <p:txBody>
          <a:bodyPr>
            <a:normAutofit/>
          </a:bodyPr>
          <a:lstStyle/>
          <a:p>
            <a:r>
              <a:rPr lang="en-US" sz="2400" dirty="0" smtClean="0">
                <a:solidFill>
                  <a:schemeClr val="tx1"/>
                </a:solidFill>
                <a:latin typeface="Verdana" pitchFamily="34" charset="0"/>
              </a:rPr>
              <a:t>BAS QR 2 </a:t>
            </a:r>
            <a:r>
              <a:rPr lang="bg-BG" sz="2400" dirty="0" smtClean="0">
                <a:solidFill>
                  <a:schemeClr val="tx1"/>
                </a:solidFill>
                <a:latin typeface="Verdana" pitchFamily="34" charset="0"/>
              </a:rPr>
              <a:t/>
            </a:r>
            <a:br>
              <a:rPr lang="bg-BG" sz="2400" dirty="0" smtClean="0">
                <a:solidFill>
                  <a:schemeClr val="tx1"/>
                </a:solidFill>
                <a:latin typeface="Verdana" pitchFamily="34" charset="0"/>
              </a:rPr>
            </a:br>
            <a:r>
              <a:rPr lang="bg-BG" sz="2400" b="1" dirty="0" smtClean="0">
                <a:solidFill>
                  <a:schemeClr val="tx1"/>
                </a:solidFill>
                <a:latin typeface="Verdana" pitchFamily="34" charset="0"/>
              </a:rPr>
              <a:t>предварително проучване</a:t>
            </a:r>
            <a:endParaRPr lang="bg-BG" sz="2400" dirty="0">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85786" y="1928802"/>
            <a:ext cx="7408333" cy="3450696"/>
          </a:xfrm>
        </p:spPr>
        <p:txBody>
          <a:bodyPr>
            <a:normAutofit lnSpcReduction="10000"/>
          </a:bodyPr>
          <a:lstStyle/>
          <a:p>
            <a:pPr algn="just"/>
            <a:r>
              <a:rPr lang="bg-BG" dirty="0" smtClean="0">
                <a:latin typeface="Verdana" pitchFamily="34" charset="0"/>
              </a:rPr>
              <a:t>Преглед на документи и записи</a:t>
            </a:r>
          </a:p>
          <a:p>
            <a:pPr algn="just"/>
            <a:r>
              <a:rPr lang="bg-BG" dirty="0" smtClean="0">
                <a:latin typeface="Verdana" pitchFamily="34" charset="0"/>
              </a:rPr>
              <a:t>Офис оценка - оценка на практическото прилагане на документираната СУ  на ООС </a:t>
            </a:r>
          </a:p>
          <a:p>
            <a:pPr algn="just"/>
            <a:r>
              <a:rPr lang="bg-BG" dirty="0" smtClean="0">
                <a:latin typeface="Verdana" pitchFamily="34" charset="0"/>
              </a:rPr>
              <a:t>Наблюдение (</a:t>
            </a:r>
            <a:r>
              <a:rPr lang="en-US" dirty="0" smtClean="0">
                <a:latin typeface="Verdana" pitchFamily="34" charset="0"/>
              </a:rPr>
              <a:t>witness</a:t>
            </a:r>
            <a:r>
              <a:rPr lang="bg-BG" dirty="0" smtClean="0">
                <a:latin typeface="Verdana" pitchFamily="34" charset="0"/>
              </a:rPr>
              <a:t>)</a:t>
            </a:r>
          </a:p>
          <a:p>
            <a:pPr algn="just"/>
            <a:r>
              <a:rPr lang="bg-BG" dirty="0" smtClean="0">
                <a:latin typeface="Verdana" pitchFamily="34" charset="0"/>
              </a:rPr>
              <a:t>Изпитване за пригодност - оценка на компетентността на ООС при участието им в междулабораторни сравнения (ILC) при изпитване/калибриране.</a:t>
            </a:r>
          </a:p>
          <a:p>
            <a:pPr algn="just"/>
            <a:r>
              <a:rPr lang="bg-BG" dirty="0" smtClean="0">
                <a:latin typeface="Verdana" pitchFamily="34" charset="0"/>
              </a:rPr>
              <a:t>Интервю с персонала</a:t>
            </a:r>
            <a:endParaRPr lang="bg-BG" dirty="0">
              <a:latin typeface="Verdana" pitchFamily="34" charset="0"/>
            </a:endParaRPr>
          </a:p>
        </p:txBody>
      </p:sp>
      <p:sp>
        <p:nvSpPr>
          <p:cNvPr id="3" name="Title 2"/>
          <p:cNvSpPr>
            <a:spLocks noGrp="1"/>
          </p:cNvSpPr>
          <p:nvPr>
            <p:ph type="title"/>
          </p:nvPr>
        </p:nvSpPr>
        <p:spPr/>
        <p:txBody>
          <a:bodyPr>
            <a:normAutofit/>
          </a:bodyPr>
          <a:lstStyle/>
          <a:p>
            <a:r>
              <a:rPr lang="en-US" sz="2400" dirty="0" smtClean="0">
                <a:solidFill>
                  <a:schemeClr val="tx1"/>
                </a:solidFill>
                <a:latin typeface="Verdana" pitchFamily="34" charset="0"/>
              </a:rPr>
              <a:t>BAS QR 2 </a:t>
            </a:r>
            <a:r>
              <a:rPr lang="bg-BG" sz="2400" dirty="0" smtClean="0">
                <a:solidFill>
                  <a:schemeClr val="tx1"/>
                </a:solidFill>
                <a:latin typeface="Verdana" pitchFamily="34" charset="0"/>
              </a:rPr>
              <a:t/>
            </a:r>
            <a:br>
              <a:rPr lang="bg-BG" sz="2400" dirty="0" smtClean="0">
                <a:solidFill>
                  <a:schemeClr val="tx1"/>
                </a:solidFill>
                <a:latin typeface="Verdana" pitchFamily="34" charset="0"/>
              </a:rPr>
            </a:br>
            <a:r>
              <a:rPr lang="bg-BG" sz="2400" b="1" dirty="0" smtClean="0">
                <a:solidFill>
                  <a:schemeClr val="tx1"/>
                </a:solidFill>
                <a:latin typeface="Verdana" pitchFamily="34" charset="0"/>
              </a:rPr>
              <a:t>ОЦЕНКА НА МЯСТО</a:t>
            </a:r>
            <a:endParaRPr lang="bg-BG" sz="2400"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85786" y="1928802"/>
            <a:ext cx="7408333" cy="3450696"/>
          </a:xfrm>
        </p:spPr>
        <p:txBody>
          <a:bodyPr>
            <a:normAutofit lnSpcReduction="10000"/>
          </a:bodyPr>
          <a:lstStyle/>
          <a:p>
            <a:pPr marL="107950" indent="0" algn="just">
              <a:buFont typeface="Wingdings 3" pitchFamily="18" charset="2"/>
              <a:buNone/>
            </a:pPr>
            <a:r>
              <a:rPr lang="bg-BG" b="1" dirty="0" smtClean="0">
                <a:latin typeface="Verdana" pitchFamily="34" charset="0"/>
                <a:ea typeface="Verdana" pitchFamily="34" charset="0"/>
                <a:cs typeface="Verdana" pitchFamily="34" charset="0"/>
              </a:rPr>
              <a:t>Водещ оценител</a:t>
            </a:r>
            <a:r>
              <a:rPr lang="en-US" b="1" dirty="0" smtClean="0">
                <a:latin typeface="Verdana" pitchFamily="34" charset="0"/>
                <a:ea typeface="Verdana" pitchFamily="34" charset="0"/>
                <a:cs typeface="Verdana" pitchFamily="34" charset="0"/>
              </a:rPr>
              <a:t> - </a:t>
            </a:r>
            <a:r>
              <a:rPr lang="bg-BG" dirty="0" smtClean="0">
                <a:latin typeface="Verdana" pitchFamily="34" charset="0"/>
                <a:ea typeface="Verdana" pitchFamily="34" charset="0"/>
                <a:cs typeface="Verdana" pitchFamily="34" charset="0"/>
              </a:rPr>
              <a:t>Лице с необходимите знания, умения и квалификация, на който е възложена цялата отговорност за извършване на конкретното оценяване за акредитация.</a:t>
            </a:r>
            <a:endParaRPr lang="en-US" dirty="0" smtClean="0">
              <a:latin typeface="Verdana" pitchFamily="34" charset="0"/>
              <a:ea typeface="Verdana" pitchFamily="34" charset="0"/>
              <a:cs typeface="Verdana" pitchFamily="34" charset="0"/>
            </a:endParaRPr>
          </a:p>
          <a:p>
            <a:pPr marL="107950" indent="0" algn="just">
              <a:buFont typeface="Wingdings 3" pitchFamily="18" charset="2"/>
              <a:buNone/>
            </a:pPr>
            <a:r>
              <a:rPr lang="en-US" dirty="0" err="1" smtClean="0">
                <a:latin typeface="Verdana" pitchFamily="34" charset="0"/>
                <a:ea typeface="Verdana" pitchFamily="34" charset="0"/>
                <a:cs typeface="Verdana" pitchFamily="34" charset="0"/>
              </a:rPr>
              <a:t>Забележка</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Водещ</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оценител</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може</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също</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така</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да</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действа</a:t>
            </a:r>
            <a:r>
              <a:rPr lang="en-US" dirty="0" smtClean="0">
                <a:latin typeface="Verdana" pitchFamily="34" charset="0"/>
                <a:ea typeface="Verdana" pitchFamily="34" charset="0"/>
                <a:cs typeface="Verdana" pitchFamily="34" charset="0"/>
              </a:rPr>
              <a:t> и </a:t>
            </a:r>
            <a:r>
              <a:rPr lang="en-US" dirty="0" err="1" smtClean="0">
                <a:latin typeface="Verdana" pitchFamily="34" charset="0"/>
                <a:ea typeface="Verdana" pitchFamily="34" charset="0"/>
                <a:cs typeface="Verdana" pitchFamily="34" charset="0"/>
              </a:rPr>
              <a:t>като</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технически</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оценител</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по</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време</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на</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оценка</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на</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място</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ако</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има</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квалификация</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за</a:t>
            </a:r>
            <a:r>
              <a:rPr lang="en-US" dirty="0" smtClean="0">
                <a:latin typeface="Verdana" pitchFamily="34" charset="0"/>
                <a:ea typeface="Verdana" pitchFamily="34" charset="0"/>
                <a:cs typeface="Verdana" pitchFamily="34" charset="0"/>
              </a:rPr>
              <a:t> </a:t>
            </a:r>
            <a:r>
              <a:rPr lang="en-US" dirty="0" err="1" smtClean="0">
                <a:latin typeface="Verdana" pitchFamily="34" charset="0"/>
                <a:ea typeface="Verdana" pitchFamily="34" charset="0"/>
                <a:cs typeface="Verdana" pitchFamily="34" charset="0"/>
              </a:rPr>
              <a:t>това</a:t>
            </a:r>
            <a:r>
              <a:rPr lang="en-US" dirty="0" smtClean="0">
                <a:latin typeface="Verdana" pitchFamily="34" charset="0"/>
                <a:ea typeface="Verdana" pitchFamily="34" charset="0"/>
                <a:cs typeface="Verdana" pitchFamily="34" charset="0"/>
              </a:rPr>
              <a:t>.</a:t>
            </a:r>
            <a:endParaRPr lang="ru-RU" b="1" dirty="0" smtClean="0">
              <a:latin typeface="Verdana" pitchFamily="34" charset="0"/>
              <a:ea typeface="Verdana" pitchFamily="34" charset="0"/>
              <a:cs typeface="Verdana" pitchFamily="34" charset="0"/>
            </a:endParaRPr>
          </a:p>
          <a:p>
            <a:endParaRPr lang="bg-BG" dirty="0">
              <a:latin typeface="Verdana" pitchFamily="34" charset="0"/>
            </a:endParaRPr>
          </a:p>
        </p:txBody>
      </p:sp>
      <p:sp>
        <p:nvSpPr>
          <p:cNvPr id="3" name="Title 2"/>
          <p:cNvSpPr>
            <a:spLocks noGrp="1"/>
          </p:cNvSpPr>
          <p:nvPr>
            <p:ph type="title"/>
          </p:nvPr>
        </p:nvSpPr>
        <p:spPr/>
        <p:txBody>
          <a:bodyPr>
            <a:normAutofit/>
          </a:bodyPr>
          <a:lstStyle/>
          <a:p>
            <a:r>
              <a:rPr lang="en-US" sz="2400" dirty="0" smtClean="0">
                <a:solidFill>
                  <a:schemeClr val="tx1"/>
                </a:solidFill>
                <a:latin typeface="Verdana" pitchFamily="34" charset="0"/>
              </a:rPr>
              <a:t>BAS QR 2 </a:t>
            </a:r>
            <a:r>
              <a:rPr lang="bg-BG" sz="2400" dirty="0" smtClean="0">
                <a:solidFill>
                  <a:schemeClr val="tx1"/>
                </a:solidFill>
                <a:latin typeface="Verdana" pitchFamily="34" charset="0"/>
              </a:rPr>
              <a:t/>
            </a:r>
            <a:br>
              <a:rPr lang="bg-BG" sz="2400" dirty="0" smtClean="0">
                <a:solidFill>
                  <a:schemeClr val="tx1"/>
                </a:solidFill>
                <a:latin typeface="Verdana" pitchFamily="34" charset="0"/>
              </a:rPr>
            </a:br>
            <a:r>
              <a:rPr lang="bg-BG" sz="2400" b="1" dirty="0" smtClean="0">
                <a:solidFill>
                  <a:schemeClr val="tx1"/>
                </a:solidFill>
                <a:latin typeface="Verdana" pitchFamily="34" charset="0"/>
              </a:rPr>
              <a:t>ОЦЕНКА НА МЯСТО</a:t>
            </a:r>
            <a:endParaRPr lang="bg-BG" sz="2400" dirty="0">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85786" y="1928802"/>
            <a:ext cx="7408333" cy="3450696"/>
          </a:xfrm>
        </p:spPr>
        <p:txBody>
          <a:bodyPr>
            <a:normAutofit fontScale="92500" lnSpcReduction="20000"/>
          </a:bodyPr>
          <a:lstStyle/>
          <a:p>
            <a:pPr algn="just">
              <a:lnSpc>
                <a:spcPct val="90000"/>
              </a:lnSpc>
              <a:buNone/>
            </a:pPr>
            <a:r>
              <a:rPr lang="en-US" sz="2600" b="1" dirty="0" smtClean="0">
                <a:latin typeface="Verdana" pitchFamily="34" charset="0"/>
                <a:ea typeface="Verdana" pitchFamily="34" charset="0"/>
                <a:cs typeface="Verdana" pitchFamily="34" charset="0"/>
              </a:rPr>
              <a:t>  </a:t>
            </a:r>
            <a:r>
              <a:rPr lang="bg-BG" sz="2600" b="1" dirty="0" smtClean="0">
                <a:latin typeface="Verdana" pitchFamily="34" charset="0"/>
                <a:ea typeface="Verdana" pitchFamily="34" charset="0"/>
                <a:cs typeface="Verdana" pitchFamily="34" charset="0"/>
              </a:rPr>
              <a:t>Технически оценител</a:t>
            </a:r>
            <a:r>
              <a:rPr lang="en-US" sz="2600" b="1" dirty="0" smtClean="0">
                <a:latin typeface="Verdana" pitchFamily="34" charset="0"/>
                <a:ea typeface="Verdana" pitchFamily="34" charset="0"/>
                <a:cs typeface="Verdana" pitchFamily="34" charset="0"/>
              </a:rPr>
              <a:t> - </a:t>
            </a:r>
            <a:r>
              <a:rPr lang="bg-BG" sz="2600" dirty="0" smtClean="0">
                <a:latin typeface="Verdana" pitchFamily="34" charset="0"/>
                <a:ea typeface="Verdana" pitchFamily="34" charset="0"/>
                <a:cs typeface="Verdana" pitchFamily="34" charset="0"/>
              </a:rPr>
              <a:t>Лице, което има</a:t>
            </a:r>
            <a:r>
              <a:rPr lang="en-US" sz="2600" dirty="0" smtClean="0">
                <a:latin typeface="Verdana" pitchFamily="34" charset="0"/>
                <a:ea typeface="Verdana" pitchFamily="34" charset="0"/>
                <a:cs typeface="Verdana" pitchFamily="34" charset="0"/>
              </a:rPr>
              <a:t> </a:t>
            </a:r>
            <a:r>
              <a:rPr lang="bg-BG" sz="2600" dirty="0" smtClean="0">
                <a:latin typeface="Verdana" pitchFamily="34" charset="0"/>
                <a:ea typeface="Verdana" pitchFamily="34" charset="0"/>
                <a:cs typeface="Verdana" pitchFamily="34" charset="0"/>
              </a:rPr>
              <a:t>правомощия и квалификация,</a:t>
            </a:r>
            <a:r>
              <a:rPr lang="en-US" sz="2600" dirty="0" smtClean="0">
                <a:latin typeface="Verdana" pitchFamily="34" charset="0"/>
                <a:ea typeface="Verdana" pitchFamily="34" charset="0"/>
                <a:cs typeface="Verdana" pitchFamily="34" charset="0"/>
              </a:rPr>
              <a:t> </a:t>
            </a:r>
            <a:r>
              <a:rPr lang="bg-BG" sz="2600" dirty="0" smtClean="0">
                <a:latin typeface="Verdana" pitchFamily="34" charset="0"/>
                <a:ea typeface="Verdana" pitchFamily="34" charset="0"/>
                <a:cs typeface="Verdana" pitchFamily="34" charset="0"/>
              </a:rPr>
              <a:t>предоставени му от органа по акредитация</a:t>
            </a:r>
            <a:r>
              <a:rPr lang="en-US" sz="2600" dirty="0" smtClean="0">
                <a:latin typeface="Verdana" pitchFamily="34" charset="0"/>
                <a:ea typeface="Verdana" pitchFamily="34" charset="0"/>
                <a:cs typeface="Verdana" pitchFamily="34" charset="0"/>
              </a:rPr>
              <a:t>    </a:t>
            </a:r>
            <a:r>
              <a:rPr lang="bg-BG" sz="2600" dirty="0" smtClean="0">
                <a:latin typeface="Verdana" pitchFamily="34" charset="0"/>
                <a:ea typeface="Verdana" pitchFamily="34" charset="0"/>
                <a:cs typeface="Verdana" pitchFamily="34" charset="0"/>
              </a:rPr>
              <a:t>да извършва, сам или като част от екип от</a:t>
            </a:r>
            <a:r>
              <a:rPr lang="en-US" sz="2600" dirty="0" smtClean="0">
                <a:latin typeface="Verdana" pitchFamily="34" charset="0"/>
                <a:ea typeface="Verdana" pitchFamily="34" charset="0"/>
                <a:cs typeface="Verdana" pitchFamily="34" charset="0"/>
              </a:rPr>
              <a:t>    </a:t>
            </a:r>
            <a:r>
              <a:rPr lang="bg-BG" sz="2600" dirty="0" smtClean="0">
                <a:latin typeface="Verdana" pitchFamily="34" charset="0"/>
                <a:ea typeface="Verdana" pitchFamily="34" charset="0"/>
                <a:cs typeface="Verdana" pitchFamily="34" charset="0"/>
              </a:rPr>
              <a:t>оценители, оценка на орган за оценяван</a:t>
            </a:r>
            <a:r>
              <a:rPr lang="en-US" sz="2600" dirty="0" smtClean="0">
                <a:latin typeface="Verdana" pitchFamily="34" charset="0"/>
                <a:ea typeface="Verdana" pitchFamily="34" charset="0"/>
                <a:cs typeface="Verdana" pitchFamily="34" charset="0"/>
              </a:rPr>
              <a:t>e   </a:t>
            </a:r>
            <a:r>
              <a:rPr lang="bg-BG" sz="2600" dirty="0" smtClean="0">
                <a:latin typeface="Verdana" pitchFamily="34" charset="0"/>
                <a:ea typeface="Verdana" pitchFamily="34" charset="0"/>
                <a:cs typeface="Verdana" pitchFamily="34" charset="0"/>
              </a:rPr>
              <a:t>на съответствието. </a:t>
            </a:r>
            <a:endParaRPr lang="en-US" sz="2600" dirty="0" smtClean="0">
              <a:latin typeface="Verdana" pitchFamily="34" charset="0"/>
              <a:ea typeface="Verdana" pitchFamily="34" charset="0"/>
              <a:cs typeface="Verdana" pitchFamily="34" charset="0"/>
            </a:endParaRPr>
          </a:p>
          <a:p>
            <a:pPr algn="just">
              <a:buFont typeface="Wingdings 3" pitchFamily="18" charset="2"/>
              <a:buNone/>
            </a:pPr>
            <a:r>
              <a:rPr lang="en-US" sz="2600" dirty="0" smtClean="0">
                <a:latin typeface="Verdana" pitchFamily="34" charset="0"/>
                <a:ea typeface="Verdana" pitchFamily="34" charset="0"/>
                <a:cs typeface="Verdana" pitchFamily="34" charset="0"/>
              </a:rPr>
              <a:t>   </a:t>
            </a:r>
            <a:r>
              <a:rPr lang="en-US" sz="2600" dirty="0" err="1" smtClean="0">
                <a:latin typeface="Verdana" pitchFamily="34" charset="0"/>
                <a:ea typeface="Verdana" pitchFamily="34" charset="0"/>
                <a:cs typeface="Verdana" pitchFamily="34" charset="0"/>
              </a:rPr>
              <a:t>Техническият</a:t>
            </a:r>
            <a:r>
              <a:rPr lang="en-US" sz="2600" dirty="0" smtClean="0">
                <a:latin typeface="Verdana" pitchFamily="34" charset="0"/>
                <a:ea typeface="Verdana" pitchFamily="34" charset="0"/>
                <a:cs typeface="Verdana" pitchFamily="34" charset="0"/>
              </a:rPr>
              <a:t> </a:t>
            </a:r>
            <a:r>
              <a:rPr lang="en-US" sz="2600" dirty="0" err="1" smtClean="0">
                <a:latin typeface="Verdana" pitchFamily="34" charset="0"/>
                <a:ea typeface="Verdana" pitchFamily="34" charset="0"/>
                <a:cs typeface="Verdana" pitchFamily="34" charset="0"/>
              </a:rPr>
              <a:t>оценител</a:t>
            </a:r>
            <a:r>
              <a:rPr lang="en-US" sz="2600" dirty="0" smtClean="0">
                <a:latin typeface="Verdana" pitchFamily="34" charset="0"/>
                <a:ea typeface="Verdana" pitchFamily="34" charset="0"/>
                <a:cs typeface="Verdana" pitchFamily="34" charset="0"/>
              </a:rPr>
              <a:t> </a:t>
            </a:r>
            <a:r>
              <a:rPr lang="en-US" sz="2600" dirty="0" err="1" smtClean="0">
                <a:latin typeface="Verdana" pitchFamily="34" charset="0"/>
                <a:ea typeface="Verdana" pitchFamily="34" charset="0"/>
                <a:cs typeface="Verdana" pitchFamily="34" charset="0"/>
              </a:rPr>
              <a:t>извършва</a:t>
            </a:r>
            <a:r>
              <a:rPr lang="en-US" sz="2600" dirty="0" smtClean="0">
                <a:latin typeface="Verdana" pitchFamily="34" charset="0"/>
                <a:ea typeface="Verdana" pitchFamily="34" charset="0"/>
                <a:cs typeface="Verdana" pitchFamily="34" charset="0"/>
              </a:rPr>
              <a:t> </a:t>
            </a:r>
            <a:r>
              <a:rPr lang="en-US" sz="2600" dirty="0" err="1" smtClean="0">
                <a:latin typeface="Verdana" pitchFamily="34" charset="0"/>
                <a:ea typeface="Verdana" pitchFamily="34" charset="0"/>
                <a:cs typeface="Verdana" pitchFamily="34" charset="0"/>
              </a:rPr>
              <a:t>оценяването</a:t>
            </a:r>
            <a:r>
              <a:rPr lang="en-US" sz="2600" dirty="0" smtClean="0">
                <a:latin typeface="Verdana" pitchFamily="34" charset="0"/>
                <a:ea typeface="Verdana" pitchFamily="34" charset="0"/>
                <a:cs typeface="Verdana" pitchFamily="34" charset="0"/>
              </a:rPr>
              <a:t> на </a:t>
            </a:r>
            <a:r>
              <a:rPr lang="en-US" sz="2600" dirty="0" err="1" smtClean="0">
                <a:latin typeface="Verdana" pitchFamily="34" charset="0"/>
                <a:ea typeface="Verdana" pitchFamily="34" charset="0"/>
                <a:cs typeface="Verdana" pitchFamily="34" charset="0"/>
              </a:rPr>
              <a:t>техническата</a:t>
            </a:r>
            <a:r>
              <a:rPr lang="en-US" sz="2600" dirty="0" smtClean="0">
                <a:latin typeface="Verdana" pitchFamily="34" charset="0"/>
                <a:ea typeface="Verdana" pitchFamily="34" charset="0"/>
                <a:cs typeface="Verdana" pitchFamily="34" charset="0"/>
              </a:rPr>
              <a:t> </a:t>
            </a:r>
            <a:r>
              <a:rPr lang="en-US" sz="2600" dirty="0" err="1" smtClean="0">
                <a:latin typeface="Verdana" pitchFamily="34" charset="0"/>
                <a:ea typeface="Verdana" pitchFamily="34" charset="0"/>
                <a:cs typeface="Verdana" pitchFamily="34" charset="0"/>
              </a:rPr>
              <a:t>компетентност</a:t>
            </a:r>
            <a:r>
              <a:rPr lang="en-US" sz="2600" dirty="0" smtClean="0">
                <a:latin typeface="Verdana" pitchFamily="34" charset="0"/>
                <a:ea typeface="Verdana" pitchFamily="34" charset="0"/>
                <a:cs typeface="Verdana" pitchFamily="34" charset="0"/>
              </a:rPr>
              <a:t> на ООС за </a:t>
            </a:r>
            <a:r>
              <a:rPr lang="en-US" sz="2600" dirty="0" err="1" smtClean="0">
                <a:latin typeface="Verdana" pitchFamily="34" charset="0"/>
                <a:ea typeface="Verdana" pitchFamily="34" charset="0"/>
                <a:cs typeface="Verdana" pitchFamily="34" charset="0"/>
              </a:rPr>
              <a:t>определена</a:t>
            </a:r>
            <a:r>
              <a:rPr lang="en-US" sz="2600" dirty="0" smtClean="0">
                <a:latin typeface="Verdana" pitchFamily="34" charset="0"/>
                <a:ea typeface="Verdana" pitchFamily="34" charset="0"/>
                <a:cs typeface="Verdana" pitchFamily="34" charset="0"/>
              </a:rPr>
              <a:t> </a:t>
            </a:r>
            <a:r>
              <a:rPr lang="en-US" sz="2600" dirty="0" err="1" smtClean="0">
                <a:latin typeface="Verdana" pitchFamily="34" charset="0"/>
                <a:ea typeface="Verdana" pitchFamily="34" charset="0"/>
                <a:cs typeface="Verdana" pitchFamily="34" charset="0"/>
              </a:rPr>
              <a:t>област</a:t>
            </a:r>
            <a:r>
              <a:rPr lang="en-US" sz="2600" dirty="0" smtClean="0">
                <a:latin typeface="Verdana" pitchFamily="34" charset="0"/>
                <a:ea typeface="Verdana" pitchFamily="34" charset="0"/>
                <a:cs typeface="Verdana" pitchFamily="34" charset="0"/>
              </a:rPr>
              <a:t>/и от </a:t>
            </a:r>
            <a:r>
              <a:rPr lang="en-US" sz="2600" dirty="0" err="1" smtClean="0">
                <a:latin typeface="Verdana" pitchFamily="34" charset="0"/>
                <a:ea typeface="Verdana" pitchFamily="34" charset="0"/>
                <a:cs typeface="Verdana" pitchFamily="34" charset="0"/>
              </a:rPr>
              <a:t>заявения</a:t>
            </a:r>
            <a:r>
              <a:rPr lang="en-US" sz="2600" dirty="0" smtClean="0">
                <a:latin typeface="Verdana" pitchFamily="34" charset="0"/>
                <a:ea typeface="Verdana" pitchFamily="34" charset="0"/>
                <a:cs typeface="Verdana" pitchFamily="34" charset="0"/>
              </a:rPr>
              <a:t> </a:t>
            </a:r>
            <a:r>
              <a:rPr lang="en-US" sz="2600" dirty="0" err="1" smtClean="0">
                <a:latin typeface="Verdana" pitchFamily="34" charset="0"/>
                <a:ea typeface="Verdana" pitchFamily="34" charset="0"/>
                <a:cs typeface="Verdana" pitchFamily="34" charset="0"/>
              </a:rPr>
              <a:t>обхват</a:t>
            </a:r>
            <a:r>
              <a:rPr lang="en-US" sz="2600" dirty="0" smtClean="0">
                <a:latin typeface="Verdana" pitchFamily="34" charset="0"/>
                <a:ea typeface="Verdana" pitchFamily="34" charset="0"/>
                <a:cs typeface="Verdana" pitchFamily="34" charset="0"/>
              </a:rPr>
              <a:t> за </a:t>
            </a:r>
            <a:r>
              <a:rPr lang="en-US" sz="2600" dirty="0" err="1" smtClean="0">
                <a:latin typeface="Verdana" pitchFamily="34" charset="0"/>
                <a:ea typeface="Verdana" pitchFamily="34" charset="0"/>
                <a:cs typeface="Verdana" pitchFamily="34" charset="0"/>
              </a:rPr>
              <a:t>акредитация</a:t>
            </a:r>
            <a:endParaRPr lang="en-US" sz="2600" dirty="0" smtClean="0">
              <a:latin typeface="Verdana" pitchFamily="34" charset="0"/>
              <a:ea typeface="Verdana" pitchFamily="34" charset="0"/>
              <a:cs typeface="Verdana" pitchFamily="34" charset="0"/>
            </a:endParaRPr>
          </a:p>
          <a:p>
            <a:endParaRPr lang="bg-BG" dirty="0">
              <a:latin typeface="Verdana" pitchFamily="34" charset="0"/>
            </a:endParaRPr>
          </a:p>
        </p:txBody>
      </p:sp>
      <p:sp>
        <p:nvSpPr>
          <p:cNvPr id="3" name="Title 2"/>
          <p:cNvSpPr>
            <a:spLocks noGrp="1"/>
          </p:cNvSpPr>
          <p:nvPr>
            <p:ph type="title"/>
          </p:nvPr>
        </p:nvSpPr>
        <p:spPr/>
        <p:txBody>
          <a:bodyPr>
            <a:normAutofit/>
          </a:bodyPr>
          <a:lstStyle/>
          <a:p>
            <a:r>
              <a:rPr lang="en-US" sz="2400" dirty="0" smtClean="0">
                <a:solidFill>
                  <a:schemeClr val="tx1"/>
                </a:solidFill>
                <a:latin typeface="Verdana" pitchFamily="34" charset="0"/>
              </a:rPr>
              <a:t>BAS QR 2 </a:t>
            </a:r>
            <a:r>
              <a:rPr lang="bg-BG" sz="2400" dirty="0" smtClean="0">
                <a:solidFill>
                  <a:schemeClr val="tx1"/>
                </a:solidFill>
                <a:latin typeface="Verdana" pitchFamily="34" charset="0"/>
              </a:rPr>
              <a:t/>
            </a:r>
            <a:br>
              <a:rPr lang="bg-BG" sz="2400" dirty="0" smtClean="0">
                <a:solidFill>
                  <a:schemeClr val="tx1"/>
                </a:solidFill>
                <a:latin typeface="Verdana" pitchFamily="34" charset="0"/>
              </a:rPr>
            </a:br>
            <a:r>
              <a:rPr lang="bg-BG" sz="2400" b="1" dirty="0" smtClean="0">
                <a:solidFill>
                  <a:schemeClr val="tx1"/>
                </a:solidFill>
                <a:latin typeface="Verdana" pitchFamily="34" charset="0"/>
              </a:rPr>
              <a:t>ОЦЕНКА НА МЯСТО</a:t>
            </a:r>
            <a:endParaRPr lang="bg-BG" sz="2400" dirty="0">
              <a:solidFill>
                <a:schemeClr val="tx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85786" y="1928802"/>
            <a:ext cx="7408333" cy="3450696"/>
          </a:xfrm>
        </p:spPr>
        <p:txBody>
          <a:bodyPr>
            <a:normAutofit lnSpcReduction="10000"/>
          </a:bodyPr>
          <a:lstStyle/>
          <a:p>
            <a:pPr algn="just">
              <a:buNone/>
            </a:pPr>
            <a:r>
              <a:rPr lang="en-US" sz="2600" b="1" dirty="0" smtClean="0">
                <a:latin typeface="Verdana" pitchFamily="34" charset="0"/>
                <a:ea typeface="Verdana" pitchFamily="34" charset="0"/>
                <a:cs typeface="Verdana" pitchFamily="34" charset="0"/>
              </a:rPr>
              <a:t>   </a:t>
            </a:r>
            <a:r>
              <a:rPr lang="ru-RU" b="1" dirty="0" smtClean="0">
                <a:latin typeface="Verdana" pitchFamily="34" charset="0"/>
                <a:ea typeface="Verdana" pitchFamily="34" charset="0"/>
                <a:cs typeface="Verdana" pitchFamily="34" charset="0"/>
              </a:rPr>
              <a:t>Технически експерт</a:t>
            </a:r>
            <a:r>
              <a:rPr lang="en-US" b="1" dirty="0" smtClean="0">
                <a:latin typeface="Verdana" pitchFamily="34" charset="0"/>
                <a:ea typeface="Verdana" pitchFamily="34" charset="0"/>
                <a:cs typeface="Verdana" pitchFamily="34" charset="0"/>
              </a:rPr>
              <a:t> </a:t>
            </a:r>
          </a:p>
          <a:p>
            <a:pPr algn="just">
              <a:buNone/>
            </a:pPr>
            <a:r>
              <a:rPr lang="en-US" b="1" dirty="0">
                <a:latin typeface="Verdana" pitchFamily="34" charset="0"/>
                <a:ea typeface="Verdana" pitchFamily="34" charset="0"/>
                <a:cs typeface="Verdana" pitchFamily="34" charset="0"/>
              </a:rPr>
              <a:t> </a:t>
            </a:r>
            <a:r>
              <a:rPr lang="en-US" b="1" dirty="0" smtClean="0">
                <a:latin typeface="Verdana" pitchFamily="34" charset="0"/>
                <a:ea typeface="Verdana" pitchFamily="34" charset="0"/>
                <a:cs typeface="Verdana" pitchFamily="34" charset="0"/>
              </a:rPr>
              <a:t>  </a:t>
            </a:r>
            <a:r>
              <a:rPr lang="ru-RU" dirty="0" smtClean="0">
                <a:latin typeface="Verdana" pitchFamily="34" charset="0"/>
                <a:ea typeface="Verdana" pitchFamily="34" charset="0"/>
                <a:cs typeface="Verdana" pitchFamily="34" charset="0"/>
              </a:rPr>
              <a:t>Лице, оправомощено от органа по акредитация</a:t>
            </a:r>
            <a:r>
              <a:rPr lang="en-US" dirty="0" smtClean="0">
                <a:latin typeface="Verdana" pitchFamily="34" charset="0"/>
                <a:ea typeface="Verdana" pitchFamily="34" charset="0"/>
                <a:cs typeface="Verdana" pitchFamily="34" charset="0"/>
              </a:rPr>
              <a:t> </a:t>
            </a:r>
            <a:r>
              <a:rPr lang="ru-RU" dirty="0" smtClean="0">
                <a:latin typeface="Verdana" pitchFamily="34" charset="0"/>
                <a:ea typeface="Verdana" pitchFamily="34" charset="0"/>
                <a:cs typeface="Verdana" pitchFamily="34" charset="0"/>
              </a:rPr>
              <a:t>да предоставя конкретни</a:t>
            </a:r>
            <a:r>
              <a:rPr lang="en-US" dirty="0" smtClean="0">
                <a:latin typeface="Verdana" pitchFamily="34" charset="0"/>
                <a:ea typeface="Verdana" pitchFamily="34" charset="0"/>
                <a:cs typeface="Verdana" pitchFamily="34" charset="0"/>
              </a:rPr>
              <a:t> </a:t>
            </a:r>
            <a:r>
              <a:rPr lang="ru-RU" dirty="0" smtClean="0">
                <a:latin typeface="Verdana" pitchFamily="34" charset="0"/>
                <a:ea typeface="Verdana" pitchFamily="34" charset="0"/>
                <a:cs typeface="Verdana" pitchFamily="34" charset="0"/>
              </a:rPr>
              <a:t>знания или експертно</a:t>
            </a:r>
            <a:r>
              <a:rPr lang="en-US" dirty="0" smtClean="0">
                <a:latin typeface="Verdana" pitchFamily="34" charset="0"/>
                <a:ea typeface="Verdana" pitchFamily="34" charset="0"/>
                <a:cs typeface="Verdana" pitchFamily="34" charset="0"/>
              </a:rPr>
              <a:t> </a:t>
            </a:r>
            <a:r>
              <a:rPr lang="ru-RU" dirty="0" smtClean="0">
                <a:latin typeface="Verdana" pitchFamily="34" charset="0"/>
                <a:ea typeface="Verdana" pitchFamily="34" charset="0"/>
                <a:cs typeface="Verdana" pitchFamily="34" charset="0"/>
              </a:rPr>
              <a:t>мнение  за оценявания обхват на</a:t>
            </a:r>
            <a:r>
              <a:rPr lang="en-US" dirty="0" smtClean="0">
                <a:latin typeface="Verdana" pitchFamily="34" charset="0"/>
                <a:ea typeface="Verdana" pitchFamily="34" charset="0"/>
                <a:cs typeface="Verdana" pitchFamily="34" charset="0"/>
              </a:rPr>
              <a:t> </a:t>
            </a:r>
            <a:r>
              <a:rPr lang="ru-RU" dirty="0" smtClean="0">
                <a:latin typeface="Verdana" pitchFamily="34" charset="0"/>
                <a:ea typeface="Verdana" pitchFamily="34" charset="0"/>
                <a:cs typeface="Verdana" pitchFamily="34" charset="0"/>
              </a:rPr>
              <a:t>акредитация;</a:t>
            </a:r>
            <a:r>
              <a:rPr lang="en-US" dirty="0" smtClean="0">
                <a:latin typeface="Verdana" pitchFamily="34" charset="0"/>
                <a:ea typeface="Verdana" pitchFamily="34" charset="0"/>
                <a:cs typeface="Verdana" pitchFamily="34" charset="0"/>
              </a:rPr>
              <a:t> </a:t>
            </a:r>
            <a:r>
              <a:rPr lang="ru-RU" dirty="0" smtClean="0">
                <a:latin typeface="Verdana" pitchFamily="34" charset="0"/>
                <a:ea typeface="Verdana" pitchFamily="34" charset="0"/>
                <a:cs typeface="Verdana" pitchFamily="34" charset="0"/>
              </a:rPr>
              <a:t>то е</a:t>
            </a:r>
            <a:r>
              <a:rPr lang="en-US" dirty="0" smtClean="0">
                <a:latin typeface="Verdana" pitchFamily="34" charset="0"/>
                <a:ea typeface="Verdana" pitchFamily="34" charset="0"/>
                <a:cs typeface="Verdana" pitchFamily="34" charset="0"/>
              </a:rPr>
              <a:t> </a:t>
            </a:r>
            <a:r>
              <a:rPr lang="ru-RU" dirty="0" smtClean="0">
                <a:latin typeface="Verdana" pitchFamily="34" charset="0"/>
                <a:ea typeface="Verdana" pitchFamily="34" charset="0"/>
                <a:cs typeface="Verdana" pitchFamily="34" charset="0"/>
              </a:rPr>
              <a:t>член на екипа, който</a:t>
            </a:r>
            <a:r>
              <a:rPr lang="en-US" dirty="0" smtClean="0">
                <a:latin typeface="Verdana" pitchFamily="34" charset="0"/>
                <a:ea typeface="Verdana" pitchFamily="34" charset="0"/>
                <a:cs typeface="Verdana" pitchFamily="34" charset="0"/>
              </a:rPr>
              <a:t> </a:t>
            </a:r>
            <a:r>
              <a:rPr lang="ru-RU" dirty="0" smtClean="0">
                <a:latin typeface="Verdana" pitchFamily="34" charset="0"/>
                <a:ea typeface="Verdana" pitchFamily="34" charset="0"/>
                <a:cs typeface="Verdana" pitchFamily="34" charset="0"/>
              </a:rPr>
              <a:t>предоставя технически съвети, но не е</a:t>
            </a:r>
            <a:r>
              <a:rPr lang="en-US" dirty="0" smtClean="0">
                <a:latin typeface="Verdana" pitchFamily="34" charset="0"/>
                <a:ea typeface="Verdana" pitchFamily="34" charset="0"/>
                <a:cs typeface="Verdana" pitchFamily="34" charset="0"/>
              </a:rPr>
              <a:t> </a:t>
            </a:r>
            <a:r>
              <a:rPr lang="ru-RU" dirty="0" smtClean="0">
                <a:latin typeface="Verdana" pitchFamily="34" charset="0"/>
                <a:ea typeface="Verdana" pitchFamily="34" charset="0"/>
                <a:cs typeface="Verdana" pitchFamily="34" charset="0"/>
              </a:rPr>
              <a:t>оценител, освен в случаите когато то има</a:t>
            </a:r>
            <a:r>
              <a:rPr lang="en-US" dirty="0" smtClean="0">
                <a:latin typeface="Verdana" pitchFamily="34" charset="0"/>
                <a:ea typeface="Verdana" pitchFamily="34" charset="0"/>
                <a:cs typeface="Verdana" pitchFamily="34" charset="0"/>
              </a:rPr>
              <a:t> </a:t>
            </a:r>
            <a:r>
              <a:rPr lang="ru-RU" dirty="0" smtClean="0">
                <a:latin typeface="Verdana" pitchFamily="34" charset="0"/>
                <a:ea typeface="Verdana" pitchFamily="34" charset="0"/>
                <a:cs typeface="Verdana" pitchFamily="34" charset="0"/>
              </a:rPr>
              <a:t>съответната квалификация и обучение</a:t>
            </a:r>
            <a:r>
              <a:rPr lang="ru-RU" sz="2600" dirty="0" smtClean="0">
                <a:latin typeface="Verdana" pitchFamily="34" charset="0"/>
                <a:ea typeface="Verdana" pitchFamily="34" charset="0"/>
                <a:cs typeface="Verdana" pitchFamily="34" charset="0"/>
              </a:rPr>
              <a:t>. </a:t>
            </a:r>
          </a:p>
          <a:p>
            <a:endParaRPr lang="bg-BG" dirty="0">
              <a:latin typeface="Verdana" pitchFamily="34" charset="0"/>
            </a:endParaRPr>
          </a:p>
        </p:txBody>
      </p:sp>
      <p:sp>
        <p:nvSpPr>
          <p:cNvPr id="3" name="Title 2"/>
          <p:cNvSpPr>
            <a:spLocks noGrp="1"/>
          </p:cNvSpPr>
          <p:nvPr>
            <p:ph type="title"/>
          </p:nvPr>
        </p:nvSpPr>
        <p:spPr/>
        <p:txBody>
          <a:bodyPr>
            <a:normAutofit/>
          </a:bodyPr>
          <a:lstStyle/>
          <a:p>
            <a:r>
              <a:rPr lang="en-US" sz="2400" dirty="0" smtClean="0">
                <a:solidFill>
                  <a:schemeClr val="tx1"/>
                </a:solidFill>
                <a:latin typeface="Verdana" pitchFamily="34" charset="0"/>
              </a:rPr>
              <a:t>BAS QR 2 </a:t>
            </a:r>
            <a:r>
              <a:rPr lang="bg-BG" sz="2400" dirty="0" smtClean="0">
                <a:solidFill>
                  <a:schemeClr val="tx1"/>
                </a:solidFill>
                <a:latin typeface="Verdana" pitchFamily="34" charset="0"/>
              </a:rPr>
              <a:t/>
            </a:r>
            <a:br>
              <a:rPr lang="bg-BG" sz="2400" dirty="0" smtClean="0">
                <a:solidFill>
                  <a:schemeClr val="tx1"/>
                </a:solidFill>
                <a:latin typeface="Verdana" pitchFamily="34" charset="0"/>
              </a:rPr>
            </a:br>
            <a:r>
              <a:rPr lang="bg-BG" sz="2400" b="1" dirty="0" smtClean="0">
                <a:solidFill>
                  <a:schemeClr val="tx1"/>
                </a:solidFill>
                <a:latin typeface="Verdana" pitchFamily="34" charset="0"/>
              </a:rPr>
              <a:t>ОЦЕНКА НА МЯСТО</a:t>
            </a:r>
            <a:endParaRPr lang="bg-BG" sz="2400" dirty="0">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85786" y="1928802"/>
            <a:ext cx="7408333" cy="3450696"/>
          </a:xfrm>
        </p:spPr>
        <p:txBody>
          <a:bodyPr>
            <a:normAutofit/>
          </a:bodyPr>
          <a:lstStyle/>
          <a:p>
            <a:pPr algn="just"/>
            <a:r>
              <a:rPr lang="ru-RU" dirty="0" smtClean="0">
                <a:latin typeface="Verdana" pitchFamily="34" charset="0"/>
                <a:ea typeface="Verdana" pitchFamily="34" charset="0"/>
                <a:cs typeface="Verdana" pitchFamily="34" charset="0"/>
              </a:rPr>
              <a:t>Забележка: Когато технически експерт не притежава основни познания по стандартите за акредитация (напр. ISO/IEC 17025, EN ISO/IEC 17020, ISO 15189 и т.н) и по съответните процедури и политики на органа за акредитация, той трябва да е включен в екипа  винаги под наблюдение и ръководство на технически оценител в процеса на оценяване. </a:t>
            </a:r>
          </a:p>
          <a:p>
            <a:endParaRPr lang="bg-BG" dirty="0">
              <a:latin typeface="Verdana" pitchFamily="34" charset="0"/>
            </a:endParaRPr>
          </a:p>
        </p:txBody>
      </p:sp>
      <p:sp>
        <p:nvSpPr>
          <p:cNvPr id="3" name="Title 2"/>
          <p:cNvSpPr>
            <a:spLocks noGrp="1"/>
          </p:cNvSpPr>
          <p:nvPr>
            <p:ph type="title"/>
          </p:nvPr>
        </p:nvSpPr>
        <p:spPr/>
        <p:txBody>
          <a:bodyPr>
            <a:normAutofit/>
          </a:bodyPr>
          <a:lstStyle/>
          <a:p>
            <a:r>
              <a:rPr lang="en-US" sz="2400" dirty="0" smtClean="0">
                <a:solidFill>
                  <a:schemeClr val="tx1"/>
                </a:solidFill>
                <a:latin typeface="Verdana" pitchFamily="34" charset="0"/>
              </a:rPr>
              <a:t>BAS QR 2 </a:t>
            </a:r>
            <a:r>
              <a:rPr lang="bg-BG" sz="2400" dirty="0" smtClean="0">
                <a:solidFill>
                  <a:schemeClr val="tx1"/>
                </a:solidFill>
                <a:latin typeface="Verdana" pitchFamily="34" charset="0"/>
              </a:rPr>
              <a:t/>
            </a:r>
            <a:br>
              <a:rPr lang="bg-BG" sz="2400" dirty="0" smtClean="0">
                <a:solidFill>
                  <a:schemeClr val="tx1"/>
                </a:solidFill>
                <a:latin typeface="Verdana" pitchFamily="34" charset="0"/>
              </a:rPr>
            </a:br>
            <a:r>
              <a:rPr lang="bg-BG" sz="2400" b="1" dirty="0" smtClean="0">
                <a:solidFill>
                  <a:schemeClr val="tx1"/>
                </a:solidFill>
                <a:latin typeface="Verdana" pitchFamily="34" charset="0"/>
              </a:rPr>
              <a:t>ОЦЕНКА НА МЯСТО</a:t>
            </a:r>
            <a:endParaRPr lang="bg-BG" sz="2400" dirty="0">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57224" y="2071678"/>
            <a:ext cx="7408333" cy="3450696"/>
          </a:xfrm>
        </p:spPr>
        <p:txBody>
          <a:bodyPr>
            <a:normAutofit fontScale="92500" lnSpcReduction="10000"/>
          </a:bodyPr>
          <a:lstStyle/>
          <a:p>
            <a:r>
              <a:rPr lang="bg-BG" dirty="0" smtClean="0">
                <a:latin typeface="Verdana" pitchFamily="34" charset="0"/>
              </a:rPr>
              <a:t>екипът  изготвя доклад, който съдържа най-малко следното: </a:t>
            </a:r>
          </a:p>
          <a:p>
            <a:pPr lvl="0"/>
            <a:r>
              <a:rPr lang="bg-BG" dirty="0" smtClean="0">
                <a:latin typeface="Verdana" pitchFamily="34" charset="0"/>
              </a:rPr>
              <a:t>записи от проведените наблюдения на дейността;</a:t>
            </a:r>
          </a:p>
          <a:p>
            <a:pPr lvl="0"/>
            <a:r>
              <a:rPr lang="bg-BG" dirty="0" smtClean="0">
                <a:latin typeface="Verdana" pitchFamily="34" charset="0"/>
              </a:rPr>
              <a:t>заключение за състоянието на системата за управление и компетентността на ООС; </a:t>
            </a:r>
          </a:p>
          <a:p>
            <a:pPr lvl="0"/>
            <a:r>
              <a:rPr lang="bg-BG" dirty="0" smtClean="0">
                <a:latin typeface="Verdana" pitchFamily="34" charset="0"/>
              </a:rPr>
              <a:t>заключение за съответствието на дейността на ООС с изискванията за акредитация и </a:t>
            </a:r>
          </a:p>
          <a:p>
            <a:pPr lvl="0"/>
            <a:r>
              <a:rPr lang="bg-BG" dirty="0" smtClean="0">
                <a:latin typeface="Verdana" pitchFamily="34" charset="0"/>
              </a:rPr>
              <a:t>констатираните несъответствия, ако има такива. </a:t>
            </a:r>
          </a:p>
          <a:p>
            <a:endParaRPr lang="bg-BG" dirty="0"/>
          </a:p>
        </p:txBody>
      </p:sp>
      <p:sp>
        <p:nvSpPr>
          <p:cNvPr id="3" name="Title 2"/>
          <p:cNvSpPr>
            <a:spLocks noGrp="1"/>
          </p:cNvSpPr>
          <p:nvPr>
            <p:ph type="title"/>
          </p:nvPr>
        </p:nvSpPr>
        <p:spPr/>
        <p:txBody>
          <a:bodyPr>
            <a:normAutofit/>
          </a:bodyPr>
          <a:lstStyle/>
          <a:p>
            <a:pPr lvl="2" algn="ctr" rtl="0">
              <a:spcBef>
                <a:spcPct val="0"/>
              </a:spcBef>
            </a:pPr>
            <a:r>
              <a:rPr lang="en-US" sz="2400" dirty="0" smtClean="0">
                <a:solidFill>
                  <a:schemeClr val="tx1"/>
                </a:solidFill>
                <a:latin typeface="Verdana" pitchFamily="34" charset="0"/>
              </a:rPr>
              <a:t>BAS QR 2 </a:t>
            </a:r>
            <a:r>
              <a:rPr lang="bg-BG" sz="2400" dirty="0" smtClean="0">
                <a:solidFill>
                  <a:schemeClr val="tx1"/>
                </a:solidFill>
                <a:latin typeface="Verdana" pitchFamily="34" charset="0"/>
              </a:rPr>
              <a:t/>
            </a:r>
            <a:br>
              <a:rPr lang="bg-BG" sz="2400" dirty="0" smtClean="0">
                <a:solidFill>
                  <a:schemeClr val="tx1"/>
                </a:solidFill>
                <a:latin typeface="Verdana" pitchFamily="34" charset="0"/>
              </a:rPr>
            </a:br>
            <a:r>
              <a:rPr lang="bg-BG" sz="2400" b="1" dirty="0" smtClean="0"/>
              <a:t>Докладване след оценка на място</a:t>
            </a:r>
            <a:r>
              <a:rPr lang="bg-BG" sz="2400" dirty="0" smtClean="0"/>
              <a:t/>
            </a:r>
            <a:br>
              <a:rPr lang="bg-BG" sz="2400" dirty="0" smtClean="0"/>
            </a:br>
            <a:endParaRPr lang="bg-BG"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7584" y="2636912"/>
            <a:ext cx="7408333" cy="3450696"/>
          </a:xfrm>
        </p:spPr>
        <p:txBody>
          <a:bodyPr>
            <a:noAutofit/>
          </a:bodyPr>
          <a:lstStyle/>
          <a:p>
            <a:pPr>
              <a:buNone/>
            </a:pPr>
            <a:r>
              <a:rPr lang="bg-BG" sz="2200" b="1" dirty="0" smtClean="0">
                <a:latin typeface="Verdana" pitchFamily="34" charset="0"/>
                <a:ea typeface="Verdana" pitchFamily="34" charset="0"/>
                <a:cs typeface="Verdana" pitchFamily="34" charset="0"/>
              </a:rPr>
              <a:t>Значително несъответствие (L):</a:t>
            </a:r>
            <a:endParaRPr lang="bg-BG" sz="2200" dirty="0" smtClean="0">
              <a:latin typeface="Verdana" pitchFamily="34" charset="0"/>
              <a:ea typeface="Verdana" pitchFamily="34" charset="0"/>
              <a:cs typeface="Verdana" pitchFamily="34" charset="0"/>
            </a:endParaRPr>
          </a:p>
          <a:p>
            <a:pPr algn="just">
              <a:buNone/>
            </a:pPr>
            <a:r>
              <a:rPr lang="bg-BG" sz="2200" dirty="0" smtClean="0">
                <a:latin typeface="Verdana" pitchFamily="34" charset="0"/>
                <a:ea typeface="Verdana" pitchFamily="34" charset="0"/>
                <a:cs typeface="Verdana" pitchFamily="34" charset="0"/>
              </a:rPr>
              <a:t>   Установено е </a:t>
            </a:r>
            <a:r>
              <a:rPr lang="bg-BG" sz="2200" b="1" u="sng" dirty="0" smtClean="0">
                <a:latin typeface="Verdana" pitchFamily="34" charset="0"/>
                <a:ea typeface="Verdana" pitchFamily="34" charset="0"/>
                <a:cs typeface="Verdana" pitchFamily="34" charset="0"/>
              </a:rPr>
              <a:t>неизпълнение</a:t>
            </a:r>
            <a:r>
              <a:rPr lang="bg-BG" sz="2200" dirty="0" smtClean="0">
                <a:latin typeface="Verdana" pitchFamily="34" charset="0"/>
                <a:ea typeface="Verdana" pitchFamily="34" charset="0"/>
                <a:cs typeface="Verdana" pitchFamily="34" charset="0"/>
              </a:rPr>
              <a:t> или липса на прилагане  или поддържане на  едно или повече от изискванията за акредитация (вж. т.3), което води до заключение, че дейността на ООС, общата компетентност и системата за управление не са в състояние да осигурят необходимото качество на предоставяните услуги, включително достоверността на издаваните от него документи.</a:t>
            </a:r>
          </a:p>
          <a:p>
            <a:endParaRPr lang="bg-BG" sz="2200" dirty="0">
              <a:latin typeface="Verdana" pitchFamily="34" charset="0"/>
              <a:ea typeface="Verdana" pitchFamily="34" charset="0"/>
              <a:cs typeface="Verdana" pitchFamily="34" charset="0"/>
            </a:endParaRPr>
          </a:p>
        </p:txBody>
      </p:sp>
      <p:sp>
        <p:nvSpPr>
          <p:cNvPr id="3" name="Title 2"/>
          <p:cNvSpPr>
            <a:spLocks noGrp="1"/>
          </p:cNvSpPr>
          <p:nvPr>
            <p:ph type="title"/>
          </p:nvPr>
        </p:nvSpPr>
        <p:spPr/>
        <p:txBody>
          <a:bodyPr>
            <a:normAutofit fontScale="90000"/>
          </a:bodyPr>
          <a:lstStyle/>
          <a:p>
            <a:r>
              <a:rPr lang="bg-BG" sz="2400" dirty="0" smtClean="0">
                <a:solidFill>
                  <a:schemeClr val="tx1"/>
                </a:solidFill>
                <a:latin typeface="Verdana" pitchFamily="34" charset="0"/>
              </a:rPr>
              <a:t/>
            </a:r>
            <a:br>
              <a:rPr lang="bg-BG" sz="2400" dirty="0" smtClean="0">
                <a:solidFill>
                  <a:schemeClr val="tx1"/>
                </a:solidFill>
                <a:latin typeface="Verdana" pitchFamily="34" charset="0"/>
              </a:rPr>
            </a:br>
            <a:r>
              <a:rPr lang="en-US" sz="2400" dirty="0" smtClean="0">
                <a:solidFill>
                  <a:schemeClr val="tx1"/>
                </a:solidFill>
                <a:latin typeface="Verdana" pitchFamily="34" charset="0"/>
              </a:rPr>
              <a:t>BAS QR 2 </a:t>
            </a:r>
            <a:r>
              <a:rPr lang="bg-BG" sz="2400" dirty="0" smtClean="0">
                <a:solidFill>
                  <a:schemeClr val="tx1"/>
                </a:solidFill>
                <a:latin typeface="Verdana" pitchFamily="34" charset="0"/>
              </a:rPr>
              <a:t/>
            </a:r>
            <a:br>
              <a:rPr lang="bg-BG" sz="2400" dirty="0" smtClean="0">
                <a:solidFill>
                  <a:schemeClr val="tx1"/>
                </a:solidFill>
                <a:latin typeface="Verdana" pitchFamily="34" charset="0"/>
              </a:rPr>
            </a:br>
            <a:r>
              <a:rPr lang="bg-BG" sz="2400" b="1" dirty="0" smtClean="0">
                <a:solidFill>
                  <a:schemeClr val="tx1"/>
                </a:solidFill>
                <a:latin typeface="Verdana" pitchFamily="34" charset="0"/>
              </a:rPr>
              <a:t>НЕСЪОТВЕТСТВИЯ</a:t>
            </a:r>
            <a:r>
              <a:rPr lang="bg-BG" dirty="0" smtClean="0"/>
              <a:t/>
            </a:r>
            <a:br>
              <a:rPr lang="bg-BG" dirty="0" smtClean="0"/>
            </a:br>
            <a:endParaRPr lang="bg-B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676400"/>
            <a:ext cx="7408333" cy="4449763"/>
          </a:xfrm>
        </p:spPr>
        <p:txBody>
          <a:bodyPr>
            <a:normAutofit/>
          </a:bodyPr>
          <a:lstStyle/>
          <a:p>
            <a:pPr marL="0" indent="0" algn="just">
              <a:buNone/>
            </a:pPr>
            <a:r>
              <a:rPr lang="bg-BG" dirty="0" smtClean="0">
                <a:latin typeface="Verdana" pitchFamily="34" charset="0"/>
                <a:cs typeface="Arial" pitchFamily="34" charset="0"/>
              </a:rPr>
              <a:t>Този документ се прилага за всички ООС, включително медицински лаборатории и проверяващи по околна среда, извършващи дейност както в регулирани, така и в нерегулирани области и които са акредитирани или желаят да се акредитират. </a:t>
            </a:r>
          </a:p>
          <a:p>
            <a:pPr marL="0" indent="0">
              <a:buNone/>
            </a:pPr>
            <a:endParaRPr lang="en-US" sz="3600" dirty="0">
              <a:solidFill>
                <a:srgbClr val="000000"/>
              </a:solidFill>
              <a:latin typeface="Tahoma"/>
              <a:ea typeface="Times New Roman"/>
            </a:endParaRPr>
          </a:p>
        </p:txBody>
      </p:sp>
      <p:sp>
        <p:nvSpPr>
          <p:cNvPr id="3" name="Title 2"/>
          <p:cNvSpPr>
            <a:spLocks noGrp="1"/>
          </p:cNvSpPr>
          <p:nvPr>
            <p:ph type="title"/>
          </p:nvPr>
        </p:nvSpPr>
        <p:spPr/>
        <p:txBody>
          <a:bodyPr/>
          <a:lstStyle/>
          <a:p>
            <a:r>
              <a:rPr lang="en-US" dirty="0" smtClean="0"/>
              <a:t>BAS QR 2</a:t>
            </a:r>
            <a:endParaRPr lang="en-US" dirty="0"/>
          </a:p>
        </p:txBody>
      </p:sp>
    </p:spTree>
    <p:extLst>
      <p:ext uri="{BB962C8B-B14F-4D97-AF65-F5344CB8AC3E}">
        <p14:creationId xmlns:p14="http://schemas.microsoft.com/office/powerpoint/2010/main" val="35433612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bg-BG" sz="2200" b="1" dirty="0" smtClean="0">
                <a:latin typeface="Verdana" pitchFamily="34" charset="0"/>
                <a:ea typeface="Verdana" pitchFamily="34" charset="0"/>
                <a:cs typeface="Verdana" pitchFamily="34" charset="0"/>
              </a:rPr>
              <a:t>Незначително несъответствие (S):</a:t>
            </a:r>
            <a:endParaRPr lang="bg-BG" sz="2200" dirty="0" smtClean="0">
              <a:latin typeface="Verdana" pitchFamily="34" charset="0"/>
              <a:ea typeface="Verdana" pitchFamily="34" charset="0"/>
              <a:cs typeface="Verdana" pitchFamily="34" charset="0"/>
            </a:endParaRPr>
          </a:p>
          <a:p>
            <a:pPr algn="just">
              <a:buNone/>
            </a:pPr>
            <a:r>
              <a:rPr lang="bg-BG" sz="2200" dirty="0" smtClean="0">
                <a:latin typeface="Verdana" pitchFamily="34" charset="0"/>
                <a:ea typeface="Verdana" pitchFamily="34" charset="0"/>
                <a:cs typeface="Verdana" pitchFamily="34" charset="0"/>
              </a:rPr>
              <a:t>    Установени са </a:t>
            </a:r>
            <a:r>
              <a:rPr lang="bg-BG" sz="2200" b="1" u="sng" dirty="0" smtClean="0">
                <a:latin typeface="Verdana" pitchFamily="34" charset="0"/>
                <a:ea typeface="Verdana" pitchFamily="34" charset="0"/>
                <a:cs typeface="Verdana" pitchFamily="34" charset="0"/>
              </a:rPr>
              <a:t>пропуски</a:t>
            </a:r>
            <a:r>
              <a:rPr lang="bg-BG" sz="2200" dirty="0" smtClean="0">
                <a:latin typeface="Verdana" pitchFamily="34" charset="0"/>
                <a:ea typeface="Verdana" pitchFamily="34" charset="0"/>
                <a:cs typeface="Verdana" pitchFamily="34" charset="0"/>
              </a:rPr>
              <a:t> при изпълнение на едно или повече от изискванията за акредитация (вж. т.3), което води до съмнение относно качеството на предоставяните от ООС услуги, включително достоверността на издаваните от него документи.</a:t>
            </a:r>
          </a:p>
          <a:p>
            <a:endParaRPr lang="bg-BG" dirty="0"/>
          </a:p>
        </p:txBody>
      </p:sp>
      <p:sp>
        <p:nvSpPr>
          <p:cNvPr id="3" name="Title 2"/>
          <p:cNvSpPr>
            <a:spLocks noGrp="1"/>
          </p:cNvSpPr>
          <p:nvPr>
            <p:ph type="title"/>
          </p:nvPr>
        </p:nvSpPr>
        <p:spPr/>
        <p:txBody>
          <a:bodyPr>
            <a:normAutofit/>
          </a:bodyPr>
          <a:lstStyle/>
          <a:p>
            <a:r>
              <a:rPr lang="en-US" sz="2700" dirty="0" smtClean="0">
                <a:solidFill>
                  <a:schemeClr val="tx1"/>
                </a:solidFill>
                <a:latin typeface="Verdana" pitchFamily="34" charset="0"/>
              </a:rPr>
              <a:t>BAS QR 2 </a:t>
            </a:r>
            <a:r>
              <a:rPr lang="bg-BG" sz="2700" dirty="0" smtClean="0">
                <a:solidFill>
                  <a:schemeClr val="tx1"/>
                </a:solidFill>
                <a:latin typeface="Verdana" pitchFamily="34" charset="0"/>
              </a:rPr>
              <a:t/>
            </a:r>
            <a:br>
              <a:rPr lang="bg-BG" sz="2700" dirty="0" smtClean="0">
                <a:solidFill>
                  <a:schemeClr val="tx1"/>
                </a:solidFill>
                <a:latin typeface="Verdana" pitchFamily="34" charset="0"/>
              </a:rPr>
            </a:br>
            <a:r>
              <a:rPr lang="bg-BG" sz="2700" b="1" dirty="0" smtClean="0">
                <a:solidFill>
                  <a:schemeClr val="tx1"/>
                </a:solidFill>
                <a:latin typeface="Verdana" pitchFamily="34" charset="0"/>
              </a:rPr>
              <a:t>НЕСЪОТВЕТСТВИЯ</a:t>
            </a:r>
            <a:endParaRPr lang="bg-BG" sz="27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28662" y="2000240"/>
            <a:ext cx="7408333" cy="3450696"/>
          </a:xfrm>
        </p:spPr>
        <p:txBody>
          <a:bodyPr>
            <a:normAutofit fontScale="85000" lnSpcReduction="20000"/>
          </a:bodyPr>
          <a:lstStyle/>
          <a:p>
            <a:pPr lvl="0"/>
            <a:r>
              <a:rPr lang="bg-BG" dirty="0" smtClean="0">
                <a:latin typeface="Verdana" pitchFamily="34" charset="0"/>
              </a:rPr>
              <a:t>Доклад, съдържащ:</a:t>
            </a:r>
          </a:p>
          <a:p>
            <a:pPr lvl="0"/>
            <a:r>
              <a:rPr lang="bg-BG" dirty="0" smtClean="0">
                <a:latin typeface="Verdana" pitchFamily="34" charset="0"/>
              </a:rPr>
              <a:t>анализ за първопричините, довели до възникване на несъответствията;</a:t>
            </a:r>
          </a:p>
          <a:p>
            <a:pPr lvl="0"/>
            <a:r>
              <a:rPr lang="bg-BG" dirty="0" smtClean="0">
                <a:latin typeface="Verdana" pitchFamily="34" charset="0"/>
              </a:rPr>
              <a:t>действия за отстраняване на несъответствието; </a:t>
            </a:r>
          </a:p>
          <a:p>
            <a:pPr lvl="0"/>
            <a:r>
              <a:rPr lang="bg-BG" dirty="0" smtClean="0">
                <a:latin typeface="Verdana" pitchFamily="34" charset="0"/>
              </a:rPr>
              <a:t>анализ на разпространението на несъответствието и да извърши отново или да коригира извършената несъответстваща услуга или продукт - корекция;</a:t>
            </a:r>
          </a:p>
          <a:p>
            <a:pPr lvl="0"/>
            <a:r>
              <a:rPr lang="bg-BG" dirty="0" smtClean="0">
                <a:latin typeface="Verdana" pitchFamily="34" charset="0"/>
              </a:rPr>
              <a:t>действия за елиминиране на причините, довели до възникване на несъответствията – коригиращи действия;</a:t>
            </a:r>
          </a:p>
          <a:p>
            <a:pPr lvl="0"/>
            <a:r>
              <a:rPr lang="bg-BG" dirty="0" smtClean="0">
                <a:latin typeface="Verdana" pitchFamily="34" charset="0"/>
              </a:rPr>
              <a:t>самооценка и демонстриране на ефикасността на предприетите действия</a:t>
            </a:r>
            <a:endParaRPr lang="bg-BG" dirty="0">
              <a:latin typeface="Verdana" pitchFamily="34" charset="0"/>
            </a:endParaRPr>
          </a:p>
        </p:txBody>
      </p:sp>
      <p:sp>
        <p:nvSpPr>
          <p:cNvPr id="3" name="Title 2"/>
          <p:cNvSpPr>
            <a:spLocks noGrp="1"/>
          </p:cNvSpPr>
          <p:nvPr>
            <p:ph type="title"/>
          </p:nvPr>
        </p:nvSpPr>
        <p:spPr/>
        <p:txBody>
          <a:bodyPr>
            <a:normAutofit/>
          </a:bodyPr>
          <a:lstStyle/>
          <a:p>
            <a:r>
              <a:rPr lang="en-US" sz="2400" dirty="0" smtClean="0">
                <a:solidFill>
                  <a:schemeClr val="tx1"/>
                </a:solidFill>
                <a:latin typeface="Verdana" pitchFamily="34" charset="0"/>
              </a:rPr>
              <a:t>BAS QR 2 </a:t>
            </a:r>
            <a:r>
              <a:rPr lang="bg-BG" sz="2400" dirty="0" smtClean="0">
                <a:solidFill>
                  <a:schemeClr val="tx1"/>
                </a:solidFill>
                <a:latin typeface="Verdana" pitchFamily="34" charset="0"/>
              </a:rPr>
              <a:t/>
            </a:r>
            <a:br>
              <a:rPr lang="bg-BG" sz="2400" dirty="0" smtClean="0">
                <a:solidFill>
                  <a:schemeClr val="tx1"/>
                </a:solidFill>
                <a:latin typeface="Verdana" pitchFamily="34" charset="0"/>
              </a:rPr>
            </a:br>
            <a:r>
              <a:rPr lang="bg-BG" sz="2400" b="1" dirty="0" smtClean="0">
                <a:solidFill>
                  <a:schemeClr val="tx1"/>
                </a:solidFill>
                <a:latin typeface="Verdana" pitchFamily="34" charset="0"/>
              </a:rPr>
              <a:t>КОРИГИРАЩИ ДЕЙСТВИЯ</a:t>
            </a:r>
            <a:r>
              <a:rPr lang="bg-BG" sz="2400" dirty="0" smtClean="0"/>
              <a:t/>
            </a:r>
            <a:br>
              <a:rPr lang="bg-BG" sz="2400" dirty="0" smtClean="0"/>
            </a:br>
            <a:endParaRPr lang="bg-BG"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85786" y="2071678"/>
            <a:ext cx="7408333" cy="3450696"/>
          </a:xfrm>
        </p:spPr>
        <p:txBody>
          <a:bodyPr>
            <a:normAutofit fontScale="92500" lnSpcReduction="10000"/>
          </a:bodyPr>
          <a:lstStyle/>
          <a:p>
            <a:pPr algn="just">
              <a:buNone/>
            </a:pPr>
            <a:r>
              <a:rPr lang="bg-BG" dirty="0" smtClean="0"/>
              <a:t>    </a:t>
            </a:r>
            <a:r>
              <a:rPr lang="bg-BG" dirty="0" smtClean="0">
                <a:latin typeface="Verdana" pitchFamily="34" charset="0"/>
                <a:ea typeface="Verdana" pitchFamily="34" charset="0"/>
                <a:cs typeface="Verdana" pitchFamily="34" charset="0"/>
              </a:rPr>
              <a:t>При констатирано едно или повече значителни несъответствия </a:t>
            </a:r>
            <a:r>
              <a:rPr lang="bg-BG" i="1" dirty="0" smtClean="0">
                <a:latin typeface="Verdana" pitchFamily="34" charset="0"/>
                <a:ea typeface="Verdana" pitchFamily="34" charset="0"/>
                <a:cs typeface="Verdana" pitchFamily="34" charset="0"/>
              </a:rPr>
              <a:t>при планов надзор и преакредитация</a:t>
            </a:r>
            <a:r>
              <a:rPr lang="bg-BG" dirty="0" smtClean="0">
                <a:latin typeface="Verdana" pitchFamily="34" charset="0"/>
                <a:ea typeface="Verdana" pitchFamily="34" charset="0"/>
                <a:cs typeface="Verdana" pitchFamily="34" charset="0"/>
              </a:rPr>
              <a:t>, ООС трябва да представи в ИА БСА подробен план за изпълнение на коригиращи действия в рамките на 10 (десет) дни от докладване на несъответствията. Планът трябва да обхваща анализ на първопричините за възникване на несъответствията и всички последващи действия във връзка с отстраняването им със срокове и отговорни лица за изпълнението им. </a:t>
            </a:r>
            <a:endParaRPr lang="bg-BG" dirty="0">
              <a:latin typeface="Verdana" pitchFamily="34" charset="0"/>
              <a:ea typeface="Verdana" pitchFamily="34" charset="0"/>
              <a:cs typeface="Verdana" pitchFamily="34" charset="0"/>
            </a:endParaRPr>
          </a:p>
        </p:txBody>
      </p:sp>
      <p:sp>
        <p:nvSpPr>
          <p:cNvPr id="3" name="Title 2"/>
          <p:cNvSpPr>
            <a:spLocks noGrp="1"/>
          </p:cNvSpPr>
          <p:nvPr>
            <p:ph type="title"/>
          </p:nvPr>
        </p:nvSpPr>
        <p:spPr/>
        <p:txBody>
          <a:bodyPr>
            <a:normAutofit/>
          </a:bodyPr>
          <a:lstStyle/>
          <a:p>
            <a:r>
              <a:rPr lang="en-US" sz="2400" dirty="0" smtClean="0">
                <a:solidFill>
                  <a:schemeClr val="tx1"/>
                </a:solidFill>
                <a:latin typeface="Verdana" pitchFamily="34" charset="0"/>
              </a:rPr>
              <a:t>BAS QR 2 </a:t>
            </a:r>
            <a:r>
              <a:rPr lang="bg-BG" sz="2400" dirty="0" smtClean="0">
                <a:solidFill>
                  <a:schemeClr val="tx1"/>
                </a:solidFill>
                <a:latin typeface="Verdana" pitchFamily="34" charset="0"/>
              </a:rPr>
              <a:t/>
            </a:r>
            <a:br>
              <a:rPr lang="bg-BG" sz="2400" dirty="0" smtClean="0">
                <a:solidFill>
                  <a:schemeClr val="tx1"/>
                </a:solidFill>
                <a:latin typeface="Verdana" pitchFamily="34" charset="0"/>
              </a:rPr>
            </a:br>
            <a:r>
              <a:rPr lang="bg-BG" sz="2400" b="1" dirty="0" smtClean="0">
                <a:solidFill>
                  <a:schemeClr val="tx1"/>
                </a:solidFill>
                <a:latin typeface="Verdana" pitchFamily="34" charset="0"/>
              </a:rPr>
              <a:t>КОРИГИРАЩИ ДЕЙСТВИЯ</a:t>
            </a:r>
            <a:endParaRPr lang="bg-BG"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bg-BG" dirty="0" smtClean="0">
                <a:latin typeface="Verdana" pitchFamily="34" charset="0"/>
                <a:ea typeface="Verdana" pitchFamily="34" charset="0"/>
                <a:cs typeface="Verdana" pitchFamily="34" charset="0"/>
              </a:rPr>
              <a:t>По документи</a:t>
            </a:r>
          </a:p>
          <a:p>
            <a:r>
              <a:rPr lang="bg-BG" dirty="0" smtClean="0">
                <a:latin typeface="Verdana" pitchFamily="34" charset="0"/>
                <a:ea typeface="Verdana" pitchFamily="34" charset="0"/>
                <a:cs typeface="Verdana" pitchFamily="34" charset="0"/>
              </a:rPr>
              <a:t>На място</a:t>
            </a:r>
          </a:p>
          <a:p>
            <a:r>
              <a:rPr lang="bg-BG" dirty="0" smtClean="0">
                <a:latin typeface="Verdana" pitchFamily="34" charset="0"/>
                <a:ea typeface="Verdana" pitchFamily="34" charset="0"/>
                <a:cs typeface="Verdana" pitchFamily="34" charset="0"/>
              </a:rPr>
              <a:t>Изискване на допълнителна информация при необходимост</a:t>
            </a:r>
          </a:p>
          <a:p>
            <a:r>
              <a:rPr lang="bg-BG" dirty="0" smtClean="0">
                <a:latin typeface="Verdana" pitchFamily="34" charset="0"/>
                <a:ea typeface="Verdana" pitchFamily="34" charset="0"/>
                <a:cs typeface="Verdana" pitchFamily="34" charset="0"/>
              </a:rPr>
              <a:t>Докладване  - с конкретно  предложение</a:t>
            </a:r>
            <a:endParaRPr lang="bg-BG" dirty="0">
              <a:latin typeface="Verdana" pitchFamily="34" charset="0"/>
              <a:ea typeface="Verdana" pitchFamily="34" charset="0"/>
              <a:cs typeface="Verdana" pitchFamily="34" charset="0"/>
            </a:endParaRPr>
          </a:p>
        </p:txBody>
      </p:sp>
      <p:sp>
        <p:nvSpPr>
          <p:cNvPr id="3" name="Title 2"/>
          <p:cNvSpPr>
            <a:spLocks noGrp="1"/>
          </p:cNvSpPr>
          <p:nvPr>
            <p:ph type="title"/>
          </p:nvPr>
        </p:nvSpPr>
        <p:spPr/>
        <p:txBody>
          <a:bodyPr>
            <a:normAutofit/>
          </a:bodyPr>
          <a:lstStyle/>
          <a:p>
            <a:r>
              <a:rPr lang="en-US" sz="2800" b="1" dirty="0" smtClean="0">
                <a:solidFill>
                  <a:schemeClr val="tx1"/>
                </a:solidFill>
                <a:latin typeface="Verdana" pitchFamily="34" charset="0"/>
              </a:rPr>
              <a:t>BAS QR 2 </a:t>
            </a:r>
            <a:r>
              <a:rPr lang="bg-BG" sz="2800" b="1" dirty="0" smtClean="0">
                <a:solidFill>
                  <a:schemeClr val="tx1"/>
                </a:solidFill>
                <a:latin typeface="Verdana" pitchFamily="34" charset="0"/>
              </a:rPr>
              <a:t/>
            </a:r>
            <a:br>
              <a:rPr lang="bg-BG" sz="2800" b="1" dirty="0" smtClean="0">
                <a:solidFill>
                  <a:schemeClr val="tx1"/>
                </a:solidFill>
                <a:latin typeface="Verdana" pitchFamily="34" charset="0"/>
              </a:rPr>
            </a:br>
            <a:r>
              <a:rPr lang="bg-BG" sz="2800" b="1" dirty="0" smtClean="0">
                <a:solidFill>
                  <a:schemeClr val="tx1"/>
                </a:solidFill>
                <a:latin typeface="Verdana" pitchFamily="34" charset="0"/>
              </a:rPr>
              <a:t>последваща оценка</a:t>
            </a:r>
            <a:endParaRPr lang="bg-BG" sz="2800"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bg-BG" dirty="0" smtClean="0">
                <a:latin typeface="Verdana" pitchFamily="34" charset="0"/>
                <a:ea typeface="Verdana" pitchFamily="34" charset="0"/>
                <a:cs typeface="Verdana" pitchFamily="34" charset="0"/>
              </a:rPr>
              <a:t>Препоръки на екипа оценители </a:t>
            </a:r>
          </a:p>
          <a:p>
            <a:r>
              <a:rPr lang="bg-BG" dirty="0" smtClean="0">
                <a:latin typeface="Verdana" pitchFamily="34" charset="0"/>
                <a:ea typeface="Verdana" pitchFamily="34" charset="0"/>
                <a:cs typeface="Verdana" pitchFamily="34" charset="0"/>
              </a:rPr>
              <a:t>Становище с предложение за решение на Комисия по акредитация (КА) </a:t>
            </a:r>
          </a:p>
          <a:p>
            <a:r>
              <a:rPr lang="bg-BG" dirty="0" smtClean="0">
                <a:latin typeface="Verdana" pitchFamily="34" charset="0"/>
                <a:ea typeface="Verdana" pitchFamily="34" charset="0"/>
                <a:cs typeface="Verdana" pitchFamily="34" charset="0"/>
              </a:rPr>
              <a:t>Решение на изпълнителния директор на ИА БСА</a:t>
            </a:r>
            <a:r>
              <a:rPr lang="bg-BG" dirty="0" smtClean="0"/>
              <a:t> </a:t>
            </a:r>
            <a:endParaRPr lang="bg-BG" dirty="0"/>
          </a:p>
        </p:txBody>
      </p:sp>
      <p:sp>
        <p:nvSpPr>
          <p:cNvPr id="3" name="Title 2"/>
          <p:cNvSpPr>
            <a:spLocks noGrp="1"/>
          </p:cNvSpPr>
          <p:nvPr>
            <p:ph type="title"/>
          </p:nvPr>
        </p:nvSpPr>
        <p:spPr/>
        <p:txBody>
          <a:bodyPr>
            <a:normAutofit fontScale="90000"/>
          </a:bodyPr>
          <a:lstStyle/>
          <a:p>
            <a:r>
              <a:rPr lang="en-US" sz="3100" b="1" dirty="0" smtClean="0">
                <a:solidFill>
                  <a:schemeClr val="tx1"/>
                </a:solidFill>
                <a:latin typeface="Verdana" pitchFamily="34" charset="0"/>
              </a:rPr>
              <a:t>BAS QR 2</a:t>
            </a:r>
            <a:r>
              <a:rPr lang="bg-BG" sz="3100" b="1" dirty="0" smtClean="0">
                <a:solidFill>
                  <a:schemeClr val="tx1"/>
                </a:solidFill>
                <a:latin typeface="Verdana" pitchFamily="34" charset="0"/>
              </a:rPr>
              <a:t/>
            </a:r>
            <a:br>
              <a:rPr lang="bg-BG" sz="3100" b="1" dirty="0" smtClean="0">
                <a:solidFill>
                  <a:schemeClr val="tx1"/>
                </a:solidFill>
                <a:latin typeface="Verdana" pitchFamily="34" charset="0"/>
              </a:rPr>
            </a:br>
            <a:r>
              <a:rPr lang="en-US" sz="3100" b="1" dirty="0" smtClean="0">
                <a:solidFill>
                  <a:schemeClr val="tx1"/>
                </a:solidFill>
                <a:latin typeface="Verdana" pitchFamily="34" charset="0"/>
              </a:rPr>
              <a:t> </a:t>
            </a:r>
            <a:r>
              <a:rPr lang="bg-BG" sz="3100" b="1" dirty="0" smtClean="0">
                <a:solidFill>
                  <a:schemeClr val="tx1"/>
                </a:solidFill>
                <a:latin typeface="Verdana" pitchFamily="34" charset="0"/>
              </a:rPr>
              <a:t>Решение за акредитация</a:t>
            </a:r>
            <a:r>
              <a:rPr lang="bg-BG" b="1" dirty="0" smtClean="0">
                <a:solidFill>
                  <a:schemeClr val="tx1"/>
                </a:solidFill>
                <a:latin typeface="Verdana" pitchFamily="34" charset="0"/>
              </a:rPr>
              <a:t/>
            </a:r>
            <a:br>
              <a:rPr lang="bg-BG" b="1" dirty="0" smtClean="0">
                <a:solidFill>
                  <a:schemeClr val="tx1"/>
                </a:solidFill>
                <a:latin typeface="Verdana" pitchFamily="34" charset="0"/>
              </a:rPr>
            </a:br>
            <a:endParaRPr lang="bg-BG"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lgn="just"/>
            <a:r>
              <a:rPr lang="bg-BG" dirty="0" smtClean="0">
                <a:latin typeface="Verdana" pitchFamily="34" charset="0"/>
                <a:ea typeface="Verdana" pitchFamily="34" charset="0"/>
                <a:cs typeface="Verdana" pitchFamily="34" charset="0"/>
              </a:rPr>
              <a:t>Планови надзори</a:t>
            </a:r>
          </a:p>
          <a:p>
            <a:pPr algn="just"/>
            <a:r>
              <a:rPr lang="ru-RU" dirty="0">
                <a:latin typeface="Verdana" pitchFamily="34" charset="0"/>
                <a:ea typeface="Verdana" pitchFamily="34" charset="0"/>
                <a:cs typeface="Verdana" pitchFamily="34" charset="0"/>
              </a:rPr>
              <a:t>Надзорът се осъществява чрез оценка на място за установяване съответствието на акредитираните лица с изискванията за акредитация и с процедурите за акредитация на агенцията, като се взема предвид и участие на акредитираните лаборатории в междулабораторни сравнения, изпитвания за пригодност или други дейности, удостоверяващи компетентността на акредитираните лица.</a:t>
            </a:r>
          </a:p>
          <a:p>
            <a:pPr algn="just"/>
            <a:r>
              <a:rPr lang="ru-RU" dirty="0">
                <a:latin typeface="Verdana" pitchFamily="34" charset="0"/>
                <a:ea typeface="Verdana" pitchFamily="34" charset="0"/>
                <a:cs typeface="Verdana" pitchFamily="34" charset="0"/>
              </a:rPr>
              <a:t>Планов надзор се провежда въз основа на утвърдени програми за периодична оценка на компетентността на акредитираните лица.</a:t>
            </a:r>
          </a:p>
          <a:p>
            <a:endParaRPr lang="bg-BG" dirty="0"/>
          </a:p>
        </p:txBody>
      </p:sp>
      <p:sp>
        <p:nvSpPr>
          <p:cNvPr id="3" name="Title 2"/>
          <p:cNvSpPr>
            <a:spLocks noGrp="1"/>
          </p:cNvSpPr>
          <p:nvPr>
            <p:ph type="title"/>
          </p:nvPr>
        </p:nvSpPr>
        <p:spPr/>
        <p:txBody>
          <a:bodyPr>
            <a:normAutofit/>
          </a:bodyPr>
          <a:lstStyle/>
          <a:p>
            <a:r>
              <a:rPr lang="en-US" sz="2400" b="1" dirty="0" smtClean="0">
                <a:solidFill>
                  <a:schemeClr val="tx1"/>
                </a:solidFill>
                <a:latin typeface="Verdana" pitchFamily="34" charset="0"/>
              </a:rPr>
              <a:t>BAS QR 2</a:t>
            </a:r>
            <a:r>
              <a:rPr lang="bg-BG" sz="2400" b="1" dirty="0" smtClean="0">
                <a:solidFill>
                  <a:schemeClr val="tx1"/>
                </a:solidFill>
                <a:latin typeface="Verdana" pitchFamily="34" charset="0"/>
              </a:rPr>
              <a:t/>
            </a:r>
            <a:br>
              <a:rPr lang="bg-BG" sz="2400" b="1" dirty="0" smtClean="0">
                <a:solidFill>
                  <a:schemeClr val="tx1"/>
                </a:solidFill>
                <a:latin typeface="Verdana" pitchFamily="34" charset="0"/>
              </a:rPr>
            </a:br>
            <a:r>
              <a:rPr lang="en-US" sz="2400" b="1" dirty="0" smtClean="0">
                <a:solidFill>
                  <a:schemeClr val="tx1"/>
                </a:solidFill>
                <a:latin typeface="Verdana" pitchFamily="34" charset="0"/>
              </a:rPr>
              <a:t> </a:t>
            </a:r>
            <a:r>
              <a:rPr lang="bg-BG" sz="2400" b="1" dirty="0" smtClean="0">
                <a:solidFill>
                  <a:schemeClr val="tx1"/>
                </a:solidFill>
                <a:latin typeface="Verdana" pitchFamily="34" charset="0"/>
              </a:rPr>
              <a:t>поддържане на акредитация</a:t>
            </a:r>
            <a:endParaRPr lang="bg-BG" sz="2400" dirty="0">
              <a:latin typeface="Verdana"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28662" y="1857364"/>
            <a:ext cx="7408333" cy="3450696"/>
          </a:xfrm>
        </p:spPr>
        <p:txBody>
          <a:bodyPr>
            <a:normAutofit fontScale="85000" lnSpcReduction="20000"/>
          </a:bodyPr>
          <a:lstStyle/>
          <a:p>
            <a:pPr lvl="0">
              <a:buNone/>
            </a:pPr>
            <a:r>
              <a:rPr lang="ru-RU" dirty="0" smtClean="0">
                <a:latin typeface="Verdana" pitchFamily="34" charset="0"/>
              </a:rPr>
              <a:t>- получена информация за настъпили промени в</a:t>
            </a:r>
          </a:p>
          <a:p>
            <a:pPr lvl="0">
              <a:buNone/>
            </a:pPr>
            <a:r>
              <a:rPr lang="ru-RU" dirty="0" smtClean="0">
                <a:latin typeface="Verdana" pitchFamily="34" charset="0"/>
              </a:rPr>
              <a:t> условията, при които е предоставена акредитацията</a:t>
            </a:r>
            <a:endParaRPr lang="bg-BG" dirty="0" smtClean="0">
              <a:latin typeface="Verdana" pitchFamily="34" charset="0"/>
            </a:endParaRPr>
          </a:p>
          <a:p>
            <a:pPr lvl="0">
              <a:buNone/>
            </a:pPr>
            <a:r>
              <a:rPr lang="ru-RU" dirty="0" smtClean="0">
                <a:latin typeface="Verdana" pitchFamily="34" charset="0"/>
              </a:rPr>
              <a:t>- постъпили писмени </a:t>
            </a:r>
            <a:r>
              <a:rPr lang="ru-RU" i="1" dirty="0" smtClean="0">
                <a:latin typeface="Verdana" pitchFamily="34" charset="0"/>
              </a:rPr>
              <a:t>жалби</a:t>
            </a:r>
            <a:r>
              <a:rPr lang="ru-RU" dirty="0" smtClean="0">
                <a:latin typeface="Verdana" pitchFamily="34" charset="0"/>
              </a:rPr>
              <a:t> (сигнали) за нарушения от страна на акредитирани лица</a:t>
            </a:r>
            <a:endParaRPr lang="bg-BG" dirty="0" smtClean="0">
              <a:latin typeface="Verdana" pitchFamily="34" charset="0"/>
            </a:endParaRPr>
          </a:p>
          <a:p>
            <a:pPr lvl="0">
              <a:buNone/>
            </a:pPr>
            <a:r>
              <a:rPr lang="ru-RU" i="1" dirty="0" smtClean="0">
                <a:latin typeface="Verdana" pitchFamily="34" charset="0"/>
              </a:rPr>
              <a:t>- жалба</a:t>
            </a:r>
            <a:r>
              <a:rPr lang="ru-RU" dirty="0" smtClean="0">
                <a:latin typeface="Verdana" pitchFamily="34" charset="0"/>
              </a:rPr>
              <a:t> (сигнал) за некоректно позоваване на акредитацията</a:t>
            </a:r>
            <a:endParaRPr lang="bg-BG" dirty="0" smtClean="0">
              <a:latin typeface="Verdana" pitchFamily="34" charset="0"/>
            </a:endParaRPr>
          </a:p>
          <a:p>
            <a:pPr lvl="0">
              <a:buNone/>
            </a:pPr>
            <a:r>
              <a:rPr lang="ru-RU" dirty="0" smtClean="0">
                <a:latin typeface="Verdana" pitchFamily="34" charset="0"/>
              </a:rPr>
              <a:t>- заблуждаващо използване на акредитацията в рекламни материали</a:t>
            </a:r>
            <a:endParaRPr lang="bg-BG" dirty="0" smtClean="0">
              <a:latin typeface="Verdana" pitchFamily="34" charset="0"/>
            </a:endParaRPr>
          </a:p>
          <a:p>
            <a:pPr lvl="0">
              <a:buNone/>
            </a:pPr>
            <a:r>
              <a:rPr lang="ru-RU" dirty="0" smtClean="0">
                <a:latin typeface="Verdana" pitchFamily="34" charset="0"/>
              </a:rPr>
              <a:t>- разпореждане</a:t>
            </a:r>
            <a:r>
              <a:rPr lang="bg-BG" dirty="0" smtClean="0">
                <a:latin typeface="Verdana" pitchFamily="34" charset="0"/>
              </a:rPr>
              <a:t> в следствие на извършен контрол по документи съгласно BAS QR 26</a:t>
            </a:r>
            <a:r>
              <a:rPr lang="ru-RU" dirty="0" smtClean="0">
                <a:latin typeface="Verdana" pitchFamily="34" charset="0"/>
              </a:rPr>
              <a:t>.</a:t>
            </a:r>
            <a:endParaRPr lang="bg-BG" dirty="0" smtClean="0">
              <a:latin typeface="Verdana" pitchFamily="34" charset="0"/>
            </a:endParaRPr>
          </a:p>
          <a:p>
            <a:pPr lvl="0">
              <a:buNone/>
            </a:pPr>
            <a:r>
              <a:rPr lang="bg-BG" dirty="0" smtClean="0">
                <a:latin typeface="Verdana" pitchFamily="34" charset="0"/>
              </a:rPr>
              <a:t>- пропуснат срок по т. 4.3.7 </a:t>
            </a:r>
            <a:r>
              <a:rPr lang="en-US" dirty="0" smtClean="0">
                <a:latin typeface="Verdana" pitchFamily="34" charset="0"/>
              </a:rPr>
              <a:t>b</a:t>
            </a:r>
            <a:r>
              <a:rPr lang="bg-BG" dirty="0" smtClean="0">
                <a:latin typeface="Verdana" pitchFamily="34" charset="0"/>
              </a:rPr>
              <a:t>) от настоящата процедура </a:t>
            </a:r>
          </a:p>
          <a:p>
            <a:endParaRPr lang="bg-BG" dirty="0"/>
          </a:p>
        </p:txBody>
      </p:sp>
      <p:sp>
        <p:nvSpPr>
          <p:cNvPr id="3" name="Title 2"/>
          <p:cNvSpPr>
            <a:spLocks noGrp="1"/>
          </p:cNvSpPr>
          <p:nvPr>
            <p:ph type="title"/>
          </p:nvPr>
        </p:nvSpPr>
        <p:spPr/>
        <p:txBody>
          <a:bodyPr>
            <a:normAutofit/>
          </a:bodyPr>
          <a:lstStyle/>
          <a:p>
            <a:r>
              <a:rPr lang="en-US" sz="2400" b="1" dirty="0" smtClean="0">
                <a:solidFill>
                  <a:schemeClr val="tx1"/>
                </a:solidFill>
                <a:latin typeface="Verdana" pitchFamily="34" charset="0"/>
              </a:rPr>
              <a:t>BAS QR 2</a:t>
            </a:r>
            <a:r>
              <a:rPr lang="bg-BG" sz="2400" b="1" dirty="0" smtClean="0">
                <a:solidFill>
                  <a:schemeClr val="tx1"/>
                </a:solidFill>
                <a:latin typeface="Verdana" pitchFamily="34" charset="0"/>
              </a:rPr>
              <a:t/>
            </a:r>
            <a:br>
              <a:rPr lang="bg-BG" sz="2400" b="1" dirty="0" smtClean="0">
                <a:solidFill>
                  <a:schemeClr val="tx1"/>
                </a:solidFill>
                <a:latin typeface="Verdana" pitchFamily="34" charset="0"/>
              </a:rPr>
            </a:br>
            <a:r>
              <a:rPr lang="en-US" sz="2400" b="1" dirty="0" smtClean="0">
                <a:solidFill>
                  <a:schemeClr val="tx1"/>
                </a:solidFill>
                <a:latin typeface="Verdana" pitchFamily="34" charset="0"/>
              </a:rPr>
              <a:t> </a:t>
            </a:r>
            <a:r>
              <a:rPr lang="bg-BG" sz="2400" b="1" dirty="0" smtClean="0">
                <a:solidFill>
                  <a:schemeClr val="tx1"/>
                </a:solidFill>
                <a:latin typeface="Verdana" pitchFamily="34" charset="0"/>
              </a:rPr>
              <a:t>извънредна оценка</a:t>
            </a:r>
            <a:endParaRPr lang="bg-BG" sz="2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57224" y="1571612"/>
            <a:ext cx="7408333" cy="3450696"/>
          </a:xfrm>
        </p:spPr>
        <p:txBody>
          <a:bodyPr>
            <a:normAutofit fontScale="25000" lnSpcReduction="20000"/>
          </a:bodyPr>
          <a:lstStyle/>
          <a:p>
            <a:r>
              <a:rPr lang="bg-BG" sz="8000" dirty="0" smtClean="0">
                <a:latin typeface="Verdana" pitchFamily="34" charset="0"/>
              </a:rPr>
              <a:t>Не по-късно от 8 (осем) месеца преди изтичане валидността на акредитация, ООС трябва да подаде заявление за преакредитация в ИА БСА</a:t>
            </a:r>
          </a:p>
          <a:p>
            <a:r>
              <a:rPr lang="bg-BG" sz="8000" dirty="0" smtClean="0">
                <a:latin typeface="Verdana" pitchFamily="34" charset="0"/>
              </a:rPr>
              <a:t>Ако кандидатът за преакредитация желае да бъде извършена преакредитация с  разширяване на обхвата, заявлението следва да бъде подадено в срок до 9 (девет) месеца преди изтичане на валидността на сертификата. </a:t>
            </a:r>
          </a:p>
          <a:p>
            <a:r>
              <a:rPr lang="bg-BG" sz="8000" dirty="0" smtClean="0">
                <a:latin typeface="Verdana" pitchFamily="34" charset="0"/>
              </a:rPr>
              <a:t>При заявено желание за преакредитация и разширяване на обхвата в ИА БСА се представят всички приложения с маркиране (почерняване) на новата информация в тях.</a:t>
            </a:r>
          </a:p>
          <a:p>
            <a:endParaRPr lang="bg-BG" sz="8000" dirty="0" smtClean="0">
              <a:latin typeface="Verdana" pitchFamily="34" charset="0"/>
            </a:endParaRPr>
          </a:p>
          <a:p>
            <a:endParaRPr lang="bg-BG" dirty="0"/>
          </a:p>
        </p:txBody>
      </p:sp>
      <p:sp>
        <p:nvSpPr>
          <p:cNvPr id="3" name="Title 2"/>
          <p:cNvSpPr>
            <a:spLocks noGrp="1"/>
          </p:cNvSpPr>
          <p:nvPr>
            <p:ph type="title"/>
          </p:nvPr>
        </p:nvSpPr>
        <p:spPr/>
        <p:txBody>
          <a:bodyPr>
            <a:normAutofit/>
          </a:bodyPr>
          <a:lstStyle/>
          <a:p>
            <a:r>
              <a:rPr lang="en-US" sz="2400" b="1" dirty="0" smtClean="0">
                <a:solidFill>
                  <a:schemeClr val="tx1"/>
                </a:solidFill>
                <a:latin typeface="Verdana" pitchFamily="34" charset="0"/>
              </a:rPr>
              <a:t>BAS QR 2</a:t>
            </a:r>
            <a:r>
              <a:rPr lang="bg-BG" sz="2400" b="1" dirty="0" smtClean="0">
                <a:solidFill>
                  <a:schemeClr val="tx1"/>
                </a:solidFill>
                <a:latin typeface="Verdana" pitchFamily="34" charset="0"/>
              </a:rPr>
              <a:t/>
            </a:r>
            <a:br>
              <a:rPr lang="bg-BG" sz="2400" b="1" dirty="0" smtClean="0">
                <a:solidFill>
                  <a:schemeClr val="tx1"/>
                </a:solidFill>
                <a:latin typeface="Verdana" pitchFamily="34" charset="0"/>
              </a:rPr>
            </a:br>
            <a:r>
              <a:rPr lang="en-US" sz="2400" b="1" dirty="0" smtClean="0">
                <a:solidFill>
                  <a:schemeClr val="tx1"/>
                </a:solidFill>
                <a:latin typeface="Verdana" pitchFamily="34" charset="0"/>
              </a:rPr>
              <a:t> </a:t>
            </a:r>
            <a:r>
              <a:rPr lang="bg-BG" sz="2400" b="1" dirty="0" smtClean="0">
                <a:solidFill>
                  <a:schemeClr val="tx1"/>
                </a:solidFill>
                <a:latin typeface="Verdana" pitchFamily="34" charset="0"/>
              </a:rPr>
              <a:t>преакредитация</a:t>
            </a:r>
            <a:endParaRPr lang="bg-BG" sz="24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bg-BG" dirty="0" smtClean="0">
                <a:latin typeface="Verdana" pitchFamily="34" charset="0"/>
              </a:rPr>
              <a:t>Акредитираните лица могат да подават заявления за разширяване обхвата на акредитацията си съгласно изискванията на нормативния акт, стандарта или ръководството, по което са акредитирани по реда и в сроковете по т. 4.1 през целия период на своята акредитация, с изключение на случаите по т. 4.1.4. </a:t>
            </a:r>
          </a:p>
          <a:p>
            <a:pPr algn="just"/>
            <a:endParaRPr lang="bg-BG" dirty="0"/>
          </a:p>
        </p:txBody>
      </p:sp>
      <p:sp>
        <p:nvSpPr>
          <p:cNvPr id="3" name="Title 2"/>
          <p:cNvSpPr>
            <a:spLocks noGrp="1"/>
          </p:cNvSpPr>
          <p:nvPr>
            <p:ph type="title"/>
          </p:nvPr>
        </p:nvSpPr>
        <p:spPr/>
        <p:txBody>
          <a:bodyPr>
            <a:normAutofit/>
          </a:bodyPr>
          <a:lstStyle/>
          <a:p>
            <a:r>
              <a:rPr lang="en-US" sz="2400" b="1" dirty="0" smtClean="0">
                <a:solidFill>
                  <a:schemeClr val="tx1"/>
                </a:solidFill>
                <a:latin typeface="Verdana" pitchFamily="34" charset="0"/>
              </a:rPr>
              <a:t>BAS QR 2 </a:t>
            </a:r>
            <a:r>
              <a:rPr lang="bg-BG" sz="2400" b="1" dirty="0" smtClean="0">
                <a:solidFill>
                  <a:schemeClr val="tx1"/>
                </a:solidFill>
                <a:latin typeface="Verdana" pitchFamily="34" charset="0"/>
              </a:rPr>
              <a:t/>
            </a:r>
            <a:br>
              <a:rPr lang="bg-BG" sz="2400" b="1" dirty="0" smtClean="0">
                <a:solidFill>
                  <a:schemeClr val="tx1"/>
                </a:solidFill>
                <a:latin typeface="Verdana" pitchFamily="34" charset="0"/>
              </a:rPr>
            </a:br>
            <a:r>
              <a:rPr lang="bg-BG" sz="2400" b="1" dirty="0" smtClean="0">
                <a:solidFill>
                  <a:schemeClr val="tx1"/>
                </a:solidFill>
                <a:latin typeface="Verdana" pitchFamily="34" charset="0"/>
              </a:rPr>
              <a:t>РАЗШИРЯВАНЕ НА ОБХВАТА</a:t>
            </a:r>
            <a:endParaRPr lang="bg-BG" sz="2400" dirty="0">
              <a:solidFill>
                <a:schemeClr val="tx1"/>
              </a:solidFill>
              <a:latin typeface="Verdana"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57224" y="1857364"/>
            <a:ext cx="7408333" cy="3450696"/>
          </a:xfrm>
        </p:spPr>
        <p:txBody>
          <a:bodyPr>
            <a:normAutofit/>
          </a:bodyPr>
          <a:lstStyle/>
          <a:p>
            <a:pPr lvl="0" algn="just">
              <a:buNone/>
            </a:pPr>
            <a:r>
              <a:rPr lang="bg-BG" sz="2000" dirty="0" smtClean="0">
                <a:latin typeface="Verdana" pitchFamily="34" charset="0"/>
              </a:rPr>
              <a:t>При заявено разширяване на обхвата на</a:t>
            </a:r>
          </a:p>
          <a:p>
            <a:pPr lvl="0" algn="just">
              <a:buNone/>
            </a:pPr>
            <a:r>
              <a:rPr lang="bg-BG" sz="2000" dirty="0" smtClean="0">
                <a:latin typeface="Verdana" pitchFamily="34" charset="0"/>
              </a:rPr>
              <a:t> акредитация в предоставения обхват оценката за</a:t>
            </a:r>
          </a:p>
          <a:p>
            <a:pPr lvl="0" algn="just">
              <a:buNone/>
            </a:pPr>
            <a:r>
              <a:rPr lang="bg-BG" sz="2000" dirty="0" smtClean="0">
                <a:latin typeface="Verdana" pitchFamily="34" charset="0"/>
              </a:rPr>
              <a:t> разширяване, може да се извърши по време на</a:t>
            </a:r>
          </a:p>
          <a:p>
            <a:pPr lvl="0" algn="just">
              <a:buNone/>
            </a:pPr>
            <a:r>
              <a:rPr lang="bg-BG" sz="2000" dirty="0" smtClean="0">
                <a:latin typeface="Verdana" pitchFamily="34" charset="0"/>
              </a:rPr>
              <a:t> оценки при планов надзор и преакредитация,</a:t>
            </a:r>
          </a:p>
          <a:p>
            <a:pPr lvl="0" algn="just">
              <a:buNone/>
            </a:pPr>
            <a:r>
              <a:rPr lang="bg-BG" sz="2000" dirty="0" smtClean="0">
                <a:latin typeface="Verdana" pitchFamily="34" charset="0"/>
              </a:rPr>
              <a:t> като при планов надзор е необходимо </a:t>
            </a:r>
          </a:p>
          <a:p>
            <a:pPr lvl="0" algn="just">
              <a:buNone/>
            </a:pPr>
            <a:r>
              <a:rPr lang="bg-BG" sz="2000" dirty="0" smtClean="0">
                <a:latin typeface="Verdana" pitchFamily="34" charset="0"/>
              </a:rPr>
              <a:t>процедурата за разширяване  на обхвата на</a:t>
            </a:r>
          </a:p>
          <a:p>
            <a:pPr lvl="0" algn="just">
              <a:buNone/>
            </a:pPr>
            <a:r>
              <a:rPr lang="bg-BG" sz="2000" dirty="0" smtClean="0">
                <a:latin typeface="Verdana" pitchFamily="34" charset="0"/>
              </a:rPr>
              <a:t> акредитация да бъде открита най-малко два</a:t>
            </a:r>
          </a:p>
          <a:p>
            <a:pPr lvl="0" algn="just">
              <a:buNone/>
            </a:pPr>
            <a:r>
              <a:rPr lang="bg-BG" sz="2000" dirty="0" smtClean="0">
                <a:latin typeface="Verdana" pitchFamily="34" charset="0"/>
              </a:rPr>
              <a:t> месеца преди планирания надзор. </a:t>
            </a:r>
            <a:endParaRPr lang="bg-BG" sz="2000" i="1" dirty="0" smtClean="0">
              <a:latin typeface="Verdana" pitchFamily="34" charset="0"/>
            </a:endParaRPr>
          </a:p>
          <a:p>
            <a:endParaRPr lang="bg-BG" dirty="0"/>
          </a:p>
        </p:txBody>
      </p:sp>
      <p:sp>
        <p:nvSpPr>
          <p:cNvPr id="3" name="Title 2"/>
          <p:cNvSpPr>
            <a:spLocks noGrp="1"/>
          </p:cNvSpPr>
          <p:nvPr>
            <p:ph type="title"/>
          </p:nvPr>
        </p:nvSpPr>
        <p:spPr/>
        <p:txBody>
          <a:bodyPr>
            <a:normAutofit/>
          </a:bodyPr>
          <a:lstStyle/>
          <a:p>
            <a:r>
              <a:rPr lang="en-US" sz="2400" b="1" dirty="0" smtClean="0">
                <a:solidFill>
                  <a:schemeClr val="tx1"/>
                </a:solidFill>
                <a:latin typeface="Verdana" pitchFamily="34" charset="0"/>
              </a:rPr>
              <a:t>BAS QR 2 </a:t>
            </a:r>
            <a:r>
              <a:rPr lang="bg-BG" sz="2400" b="1" dirty="0" smtClean="0">
                <a:solidFill>
                  <a:schemeClr val="tx1"/>
                </a:solidFill>
                <a:latin typeface="Verdana" pitchFamily="34" charset="0"/>
              </a:rPr>
              <a:t/>
            </a:r>
            <a:br>
              <a:rPr lang="bg-BG" sz="2400" b="1" dirty="0" smtClean="0">
                <a:solidFill>
                  <a:schemeClr val="tx1"/>
                </a:solidFill>
                <a:latin typeface="Verdana" pitchFamily="34" charset="0"/>
              </a:rPr>
            </a:br>
            <a:r>
              <a:rPr lang="bg-BG" sz="2400" b="1" dirty="0" smtClean="0">
                <a:solidFill>
                  <a:schemeClr val="tx1"/>
                </a:solidFill>
                <a:latin typeface="Verdana" pitchFamily="34" charset="0"/>
              </a:rPr>
              <a:t>РАЗШИРЯВАНЕ НА ОБХВАТА</a:t>
            </a:r>
            <a:endParaRPr lang="bg-BG"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ru-RU" sz="2600" dirty="0">
                <a:latin typeface="Verdana" pitchFamily="34" charset="0"/>
                <a:ea typeface="Verdana" pitchFamily="34" charset="0"/>
                <a:cs typeface="Verdana" pitchFamily="34" charset="0"/>
              </a:rPr>
              <a:t>Настоящата процедура действа съвместно с други документи от системата за управление на Изпълнителна агенция "Българска служба за акредитация" (ИА БСА) и документи и ръководства, посочени в т. 3 на процедурата. </a:t>
            </a:r>
          </a:p>
          <a:p>
            <a:endParaRPr lang="ru-RU" sz="2600" dirty="0">
              <a:latin typeface="Verdana" pitchFamily="34" charset="0"/>
              <a:ea typeface="Verdana" pitchFamily="34" charset="0"/>
              <a:cs typeface="Verdana" pitchFamily="34" charset="0"/>
            </a:endParaRPr>
          </a:p>
          <a:p>
            <a:r>
              <a:rPr lang="ru-RU" sz="2600" dirty="0">
                <a:latin typeface="Verdana" pitchFamily="34" charset="0"/>
                <a:ea typeface="Verdana" pitchFamily="34" charset="0"/>
                <a:cs typeface="Verdana" pitchFamily="34" charset="0"/>
              </a:rPr>
              <a:t>Всички необходими за акредитация документи, предназначени за ООС, се публикуват на български и английски на страницата на агенцията в Интернет: http://www.nab-bas.bg/.</a:t>
            </a:r>
          </a:p>
          <a:p>
            <a:endParaRPr lang="en-US" dirty="0"/>
          </a:p>
        </p:txBody>
      </p:sp>
      <p:sp>
        <p:nvSpPr>
          <p:cNvPr id="3" name="Title 2"/>
          <p:cNvSpPr>
            <a:spLocks noGrp="1"/>
          </p:cNvSpPr>
          <p:nvPr>
            <p:ph type="title"/>
          </p:nvPr>
        </p:nvSpPr>
        <p:spPr/>
        <p:txBody>
          <a:bodyPr/>
          <a:lstStyle/>
          <a:p>
            <a:r>
              <a:rPr lang="en-US" dirty="0"/>
              <a:t>BAS QR 2</a:t>
            </a:r>
          </a:p>
        </p:txBody>
      </p:sp>
    </p:spTree>
    <p:extLst>
      <p:ext uri="{BB962C8B-B14F-4D97-AF65-F5344CB8AC3E}">
        <p14:creationId xmlns:p14="http://schemas.microsoft.com/office/powerpoint/2010/main" val="33705403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57224" y="1857364"/>
            <a:ext cx="7408333" cy="3450696"/>
          </a:xfrm>
        </p:spPr>
        <p:txBody>
          <a:bodyPr>
            <a:normAutofit/>
          </a:bodyPr>
          <a:lstStyle/>
          <a:p>
            <a:pPr lvl="0" algn="just">
              <a:buNone/>
            </a:pPr>
            <a:r>
              <a:rPr lang="bg-BG" dirty="0" smtClean="0">
                <a:latin typeface="Verdana" pitchFamily="34" charset="0"/>
              </a:rPr>
              <a:t>Разширяване на обхвата на акредитация се извършва чрез:</a:t>
            </a:r>
          </a:p>
          <a:p>
            <a:pPr algn="just">
              <a:buNone/>
            </a:pPr>
            <a:r>
              <a:rPr lang="bg-BG" dirty="0" smtClean="0">
                <a:latin typeface="Verdana" pitchFamily="34" charset="0"/>
              </a:rPr>
              <a:t>1. разширяване обхвата на акредитираната област на дейност;</a:t>
            </a:r>
          </a:p>
          <a:p>
            <a:pPr algn="just">
              <a:buNone/>
            </a:pPr>
            <a:r>
              <a:rPr lang="bg-BG" dirty="0" smtClean="0">
                <a:latin typeface="Verdana" pitchFamily="34" charset="0"/>
              </a:rPr>
              <a:t>2</a:t>
            </a:r>
            <a:r>
              <a:rPr lang="bg-BG" dirty="0" smtClean="0">
                <a:latin typeface="Verdana" pitchFamily="34" charset="0"/>
              </a:rPr>
              <a:t>. разширяване обхвата на акредитацията в нова област на дейност, което включва ново местонахождение на извършваната дейност</a:t>
            </a:r>
          </a:p>
          <a:p>
            <a:pPr algn="just"/>
            <a:endParaRPr lang="bg-BG" dirty="0" smtClean="0">
              <a:latin typeface="Verdana" pitchFamily="34" charset="0"/>
            </a:endParaRPr>
          </a:p>
          <a:p>
            <a:pPr lvl="0">
              <a:buNone/>
            </a:pPr>
            <a:endParaRPr lang="bg-BG" sz="5600" b="1" i="1" dirty="0" smtClean="0">
              <a:latin typeface="Verdana" pitchFamily="34" charset="0"/>
            </a:endParaRPr>
          </a:p>
          <a:p>
            <a:endParaRPr lang="bg-BG" dirty="0"/>
          </a:p>
        </p:txBody>
      </p:sp>
      <p:sp>
        <p:nvSpPr>
          <p:cNvPr id="3" name="Title 2"/>
          <p:cNvSpPr>
            <a:spLocks noGrp="1"/>
          </p:cNvSpPr>
          <p:nvPr>
            <p:ph type="title"/>
          </p:nvPr>
        </p:nvSpPr>
        <p:spPr/>
        <p:txBody>
          <a:bodyPr>
            <a:normAutofit/>
          </a:bodyPr>
          <a:lstStyle/>
          <a:p>
            <a:r>
              <a:rPr lang="en-US" sz="2400" b="1" dirty="0" smtClean="0">
                <a:solidFill>
                  <a:schemeClr val="tx1"/>
                </a:solidFill>
                <a:latin typeface="Verdana" pitchFamily="34" charset="0"/>
              </a:rPr>
              <a:t>BAS QR 2 </a:t>
            </a:r>
            <a:r>
              <a:rPr lang="bg-BG" sz="2400" b="1" dirty="0" smtClean="0">
                <a:solidFill>
                  <a:schemeClr val="tx1"/>
                </a:solidFill>
                <a:latin typeface="Verdana" pitchFamily="34" charset="0"/>
              </a:rPr>
              <a:t/>
            </a:r>
            <a:br>
              <a:rPr lang="bg-BG" sz="2400" b="1" dirty="0" smtClean="0">
                <a:solidFill>
                  <a:schemeClr val="tx1"/>
                </a:solidFill>
                <a:latin typeface="Verdana" pitchFamily="34" charset="0"/>
              </a:rPr>
            </a:br>
            <a:r>
              <a:rPr lang="bg-BG" sz="2400" b="1" dirty="0" smtClean="0">
                <a:solidFill>
                  <a:schemeClr val="tx1"/>
                </a:solidFill>
                <a:latin typeface="Verdana" pitchFamily="34" charset="0"/>
              </a:rPr>
              <a:t>РАЗШИРЯВАНЕ НА ОБХВАТА</a:t>
            </a:r>
            <a:endParaRPr lang="bg-BG" sz="24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3568" y="2636912"/>
            <a:ext cx="7848872" cy="3528392"/>
          </a:xfrm>
        </p:spPr>
        <p:txBody>
          <a:bodyPr>
            <a:noAutofit/>
          </a:bodyPr>
          <a:lstStyle/>
          <a:p>
            <a:pPr lvl="0" algn="just">
              <a:buNone/>
            </a:pPr>
            <a:r>
              <a:rPr lang="bg-BG" sz="2200" dirty="0" smtClean="0">
                <a:latin typeface="Verdana" pitchFamily="34" charset="0"/>
              </a:rPr>
              <a:t>При заявено разширяване на обхвата на </a:t>
            </a:r>
            <a:r>
              <a:rPr lang="bg-BG" sz="2200" dirty="0" smtClean="0">
                <a:latin typeface="Verdana" pitchFamily="34" charset="0"/>
              </a:rPr>
              <a:t>акредитация </a:t>
            </a:r>
            <a:r>
              <a:rPr lang="bg-BG" sz="2200" dirty="0" smtClean="0">
                <a:latin typeface="Verdana" pitchFamily="34" charset="0"/>
              </a:rPr>
              <a:t>в предоставения обхват оценката за разширяване, </a:t>
            </a:r>
            <a:r>
              <a:rPr lang="bg-BG" sz="2200" dirty="0" smtClean="0">
                <a:latin typeface="Verdana" pitchFamily="34" charset="0"/>
              </a:rPr>
              <a:t>може </a:t>
            </a:r>
            <a:r>
              <a:rPr lang="bg-BG" sz="2200" dirty="0" smtClean="0">
                <a:latin typeface="Verdana" pitchFamily="34" charset="0"/>
              </a:rPr>
              <a:t>да се извърши по време на оценки при </a:t>
            </a:r>
            <a:r>
              <a:rPr lang="bg-BG" sz="2200" dirty="0" smtClean="0">
                <a:latin typeface="Verdana" pitchFamily="34" charset="0"/>
              </a:rPr>
              <a:t>планов </a:t>
            </a:r>
            <a:r>
              <a:rPr lang="bg-BG" sz="2200" dirty="0" smtClean="0">
                <a:latin typeface="Verdana" pitchFamily="34" charset="0"/>
              </a:rPr>
              <a:t>надзор и преакредитация, като при планов надзор е </a:t>
            </a:r>
            <a:r>
              <a:rPr lang="bg-BG" sz="2200" dirty="0" smtClean="0">
                <a:latin typeface="Verdana" pitchFamily="34" charset="0"/>
              </a:rPr>
              <a:t>необходимо </a:t>
            </a:r>
            <a:r>
              <a:rPr lang="bg-BG" sz="2200" dirty="0" smtClean="0">
                <a:latin typeface="Verdana" pitchFamily="34" charset="0"/>
              </a:rPr>
              <a:t>процедурата за разширяване на </a:t>
            </a:r>
            <a:r>
              <a:rPr lang="bg-BG" sz="2200" dirty="0" smtClean="0">
                <a:latin typeface="Verdana" pitchFamily="34" charset="0"/>
              </a:rPr>
              <a:t>обхвата на </a:t>
            </a:r>
            <a:r>
              <a:rPr lang="bg-BG" sz="2200" dirty="0" smtClean="0">
                <a:latin typeface="Verdana" pitchFamily="34" charset="0"/>
              </a:rPr>
              <a:t>акредитация да бъде открита най-малко </a:t>
            </a:r>
            <a:r>
              <a:rPr lang="bg-BG" sz="2200" dirty="0" smtClean="0">
                <a:latin typeface="Verdana" pitchFamily="34" charset="0"/>
              </a:rPr>
              <a:t>два  </a:t>
            </a:r>
            <a:r>
              <a:rPr lang="bg-BG" sz="2200" dirty="0" smtClean="0">
                <a:latin typeface="Verdana" pitchFamily="34" charset="0"/>
              </a:rPr>
              <a:t>месеца преди планирания надзор. В тези случаи,  </a:t>
            </a:r>
            <a:r>
              <a:rPr lang="bg-BG" sz="2200" dirty="0" smtClean="0">
                <a:latin typeface="Verdana" pitchFamily="34" charset="0"/>
              </a:rPr>
              <a:t>за </a:t>
            </a:r>
            <a:r>
              <a:rPr lang="bg-BG" sz="2200" dirty="0" smtClean="0">
                <a:latin typeface="Verdana" pitchFamily="34" charset="0"/>
              </a:rPr>
              <a:t>разширяване на обхвата на акредитация </a:t>
            </a:r>
            <a:r>
              <a:rPr lang="bg-BG" sz="2200" i="1" dirty="0" smtClean="0">
                <a:latin typeface="Verdana" pitchFamily="34" charset="0"/>
              </a:rPr>
              <a:t>е до 35</a:t>
            </a:r>
            <a:r>
              <a:rPr lang="en-US" sz="2200" i="1" dirty="0" smtClean="0">
                <a:latin typeface="Verdana" pitchFamily="34" charset="0"/>
              </a:rPr>
              <a:t>%</a:t>
            </a:r>
            <a:r>
              <a:rPr lang="bg-BG" sz="2200" i="1" dirty="0" smtClean="0">
                <a:latin typeface="Verdana" pitchFamily="34" charset="0"/>
              </a:rPr>
              <a:t> </a:t>
            </a:r>
            <a:r>
              <a:rPr lang="bg-BG" sz="2200" i="1" dirty="0" smtClean="0">
                <a:latin typeface="Verdana" pitchFamily="34" charset="0"/>
              </a:rPr>
              <a:t>от  </a:t>
            </a:r>
            <a:r>
              <a:rPr lang="bg-BG" sz="2200" i="1" dirty="0" smtClean="0">
                <a:latin typeface="Verdana" pitchFamily="34" charset="0"/>
              </a:rPr>
              <a:t>предоставения обхват.</a:t>
            </a:r>
          </a:p>
        </p:txBody>
      </p:sp>
      <p:sp>
        <p:nvSpPr>
          <p:cNvPr id="3" name="Title 2"/>
          <p:cNvSpPr>
            <a:spLocks noGrp="1"/>
          </p:cNvSpPr>
          <p:nvPr>
            <p:ph type="title"/>
          </p:nvPr>
        </p:nvSpPr>
        <p:spPr/>
        <p:txBody>
          <a:bodyPr>
            <a:normAutofit/>
          </a:bodyPr>
          <a:lstStyle/>
          <a:p>
            <a:r>
              <a:rPr lang="en-US" sz="2400" b="1" dirty="0" smtClean="0">
                <a:solidFill>
                  <a:schemeClr val="tx1"/>
                </a:solidFill>
                <a:latin typeface="Verdana" pitchFamily="34" charset="0"/>
              </a:rPr>
              <a:t>BAS QR 2 </a:t>
            </a:r>
            <a:r>
              <a:rPr lang="bg-BG" sz="2400" b="1" dirty="0" smtClean="0">
                <a:solidFill>
                  <a:schemeClr val="tx1"/>
                </a:solidFill>
                <a:latin typeface="Verdana" pitchFamily="34" charset="0"/>
              </a:rPr>
              <a:t/>
            </a:r>
            <a:br>
              <a:rPr lang="bg-BG" sz="2400" b="1" dirty="0" smtClean="0">
                <a:solidFill>
                  <a:schemeClr val="tx1"/>
                </a:solidFill>
                <a:latin typeface="Verdana" pitchFamily="34" charset="0"/>
              </a:rPr>
            </a:br>
            <a:r>
              <a:rPr lang="bg-BG" sz="2400" b="1" dirty="0" smtClean="0">
                <a:solidFill>
                  <a:schemeClr val="tx1"/>
                </a:solidFill>
                <a:latin typeface="Verdana" pitchFamily="34" charset="0"/>
              </a:rPr>
              <a:t>РАЗШИРЯВАНЕ НА ОБХВАТА</a:t>
            </a:r>
            <a:endParaRPr lang="bg-BG" sz="24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lvl="0" algn="just">
              <a:buNone/>
            </a:pPr>
            <a:r>
              <a:rPr lang="bg-BG" dirty="0" smtClean="0">
                <a:latin typeface="Verdana" pitchFamily="34" charset="0"/>
              </a:rPr>
              <a:t>При заявено разширяване на обхвата на </a:t>
            </a:r>
            <a:r>
              <a:rPr lang="bg-BG" dirty="0" smtClean="0">
                <a:latin typeface="Verdana" pitchFamily="34" charset="0"/>
              </a:rPr>
              <a:t>акредитация </a:t>
            </a:r>
            <a:r>
              <a:rPr lang="bg-BG" dirty="0" smtClean="0">
                <a:latin typeface="Verdana" pitchFamily="34" charset="0"/>
              </a:rPr>
              <a:t>над определените в т. 7 </a:t>
            </a:r>
            <a:r>
              <a:rPr lang="bg-BG" dirty="0" smtClean="0">
                <a:latin typeface="Verdana" pitchFamily="34" charset="0"/>
              </a:rPr>
              <a:t>а) възможности </a:t>
            </a:r>
            <a:r>
              <a:rPr lang="bg-BG" dirty="0" smtClean="0">
                <a:latin typeface="Verdana" pitchFamily="34" charset="0"/>
              </a:rPr>
              <a:t>и/или в нова област </a:t>
            </a:r>
            <a:r>
              <a:rPr lang="bg-BG" dirty="0" smtClean="0">
                <a:latin typeface="Verdana" pitchFamily="34" charset="0"/>
              </a:rPr>
              <a:t>на  </a:t>
            </a:r>
            <a:r>
              <a:rPr lang="bg-BG" dirty="0" smtClean="0">
                <a:latin typeface="Verdana" pitchFamily="34" charset="0"/>
              </a:rPr>
              <a:t>акредитация (</a:t>
            </a:r>
            <a:r>
              <a:rPr lang="bg-BG" dirty="0" smtClean="0">
                <a:latin typeface="Verdana" pitchFamily="34" charset="0"/>
              </a:rPr>
              <a:t>включително офиси</a:t>
            </a:r>
            <a:r>
              <a:rPr lang="bg-BG" dirty="0" smtClean="0">
                <a:latin typeface="Verdana" pitchFamily="34" charset="0"/>
              </a:rPr>
              <a:t>/ </a:t>
            </a:r>
            <a:r>
              <a:rPr lang="bg-BG" dirty="0" smtClean="0">
                <a:latin typeface="Verdana" pitchFamily="34" charset="0"/>
              </a:rPr>
              <a:t>помещения</a:t>
            </a:r>
            <a:r>
              <a:rPr lang="bg-BG" dirty="0" smtClean="0">
                <a:latin typeface="Verdana" pitchFamily="34" charset="0"/>
              </a:rPr>
              <a:t>, в които ООС извършва дейности по </a:t>
            </a:r>
            <a:r>
              <a:rPr lang="bg-BG" dirty="0" smtClean="0">
                <a:latin typeface="Verdana" pitchFamily="34" charset="0"/>
              </a:rPr>
              <a:t>оценяване </a:t>
            </a:r>
            <a:r>
              <a:rPr lang="bg-BG" dirty="0" smtClean="0">
                <a:latin typeface="Verdana" pitchFamily="34" charset="0"/>
              </a:rPr>
              <a:t>на съответствието) се извършва </a:t>
            </a:r>
            <a:r>
              <a:rPr lang="bg-BG" dirty="0" smtClean="0">
                <a:latin typeface="Verdana" pitchFamily="34" charset="0"/>
              </a:rPr>
              <a:t>оценка </a:t>
            </a:r>
            <a:r>
              <a:rPr lang="bg-BG" dirty="0" smtClean="0">
                <a:latin typeface="Verdana" pitchFamily="34" charset="0"/>
              </a:rPr>
              <a:t>на място за разширяване на обхвата </a:t>
            </a:r>
            <a:r>
              <a:rPr lang="bg-BG" dirty="0" smtClean="0">
                <a:latin typeface="Verdana" pitchFamily="34" charset="0"/>
              </a:rPr>
              <a:t>(</a:t>
            </a:r>
            <a:r>
              <a:rPr lang="bg-BG" dirty="0" smtClean="0">
                <a:latin typeface="Verdana" pitchFamily="34" charset="0"/>
              </a:rPr>
              <a:t>област).</a:t>
            </a:r>
          </a:p>
          <a:p>
            <a:endParaRPr lang="bg-BG" dirty="0"/>
          </a:p>
        </p:txBody>
      </p:sp>
      <p:sp>
        <p:nvSpPr>
          <p:cNvPr id="3" name="Title 2"/>
          <p:cNvSpPr>
            <a:spLocks noGrp="1"/>
          </p:cNvSpPr>
          <p:nvPr>
            <p:ph type="title"/>
          </p:nvPr>
        </p:nvSpPr>
        <p:spPr/>
        <p:txBody>
          <a:bodyPr>
            <a:normAutofit/>
          </a:bodyPr>
          <a:lstStyle/>
          <a:p>
            <a:r>
              <a:rPr lang="en-US" sz="2400" b="1" dirty="0" smtClean="0">
                <a:solidFill>
                  <a:schemeClr val="tx1"/>
                </a:solidFill>
                <a:latin typeface="Verdana" pitchFamily="34" charset="0"/>
              </a:rPr>
              <a:t>BAS QR 2 </a:t>
            </a:r>
            <a:r>
              <a:rPr lang="bg-BG" sz="2400" b="1" dirty="0" smtClean="0">
                <a:solidFill>
                  <a:schemeClr val="tx1"/>
                </a:solidFill>
                <a:latin typeface="Verdana" pitchFamily="34" charset="0"/>
              </a:rPr>
              <a:t/>
            </a:r>
            <a:br>
              <a:rPr lang="bg-BG" sz="2400" b="1" dirty="0" smtClean="0">
                <a:solidFill>
                  <a:schemeClr val="tx1"/>
                </a:solidFill>
                <a:latin typeface="Verdana" pitchFamily="34" charset="0"/>
              </a:rPr>
            </a:br>
            <a:r>
              <a:rPr lang="bg-BG" sz="2400" b="1" dirty="0" smtClean="0">
                <a:solidFill>
                  <a:schemeClr val="tx1"/>
                </a:solidFill>
                <a:latin typeface="Verdana" pitchFamily="34" charset="0"/>
              </a:rPr>
              <a:t>РАЗШИРЯВАНЕ НА ОБХВАТА</a:t>
            </a:r>
            <a:endParaRPr lang="bg-BG" sz="24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lvl="0"/>
            <a:r>
              <a:rPr lang="ru-RU" dirty="0" smtClean="0"/>
              <a:t>Да е винаги в съответствие с изискванията за акредитация за целия обхват на предоставената акредитация и за всички области (офиси/помещения) под акредитация. </a:t>
            </a:r>
            <a:endParaRPr lang="bg-BG" dirty="0" smtClean="0"/>
          </a:p>
          <a:p>
            <a:pPr lvl="0"/>
            <a:r>
              <a:rPr lang="ru-RU" dirty="0" smtClean="0"/>
              <a:t>Да следи за настъпили изменения и/или допълнения в изискванията за акредитация и привежда дейността си в съответствие с тях в определения срок/преходен период.</a:t>
            </a:r>
            <a:endParaRPr lang="bg-BG" dirty="0" smtClean="0"/>
          </a:p>
          <a:p>
            <a:pPr lvl="0"/>
            <a:r>
              <a:rPr lang="ru-RU" dirty="0" smtClean="0"/>
              <a:t>Да предоставя всяка поискана от ИА БСА информация в определения срок. </a:t>
            </a:r>
            <a:endParaRPr lang="bg-BG" dirty="0" smtClean="0"/>
          </a:p>
          <a:p>
            <a:pPr lvl="0"/>
            <a:r>
              <a:rPr lang="ru-RU" dirty="0" smtClean="0"/>
              <a:t>Да осигурява всички необходими условия за работа на екипите по оценяване и по надзор, включително предоставяне на възможност за преглед на документацията, достъп до персонала и до всички места, записи, доклади от вътрешни одити и др. </a:t>
            </a:r>
            <a:endParaRPr lang="bg-BG" dirty="0" smtClean="0"/>
          </a:p>
          <a:p>
            <a:endParaRPr lang="bg-BG" dirty="0"/>
          </a:p>
        </p:txBody>
      </p:sp>
      <p:sp>
        <p:nvSpPr>
          <p:cNvPr id="3" name="Title 2"/>
          <p:cNvSpPr>
            <a:spLocks noGrp="1"/>
          </p:cNvSpPr>
          <p:nvPr>
            <p:ph type="title"/>
          </p:nvPr>
        </p:nvSpPr>
        <p:spPr/>
        <p:txBody>
          <a:bodyPr>
            <a:normAutofit fontScale="90000"/>
          </a:bodyPr>
          <a:lstStyle/>
          <a:p>
            <a:r>
              <a:rPr lang="bg-BG" sz="2800" b="1" dirty="0" smtClean="0">
                <a:solidFill>
                  <a:schemeClr val="tx1"/>
                </a:solidFill>
                <a:latin typeface="Verdana" pitchFamily="34" charset="0"/>
              </a:rPr>
              <a:t/>
            </a:r>
            <a:br>
              <a:rPr lang="bg-BG" sz="2800" b="1" dirty="0" smtClean="0">
                <a:solidFill>
                  <a:schemeClr val="tx1"/>
                </a:solidFill>
                <a:latin typeface="Verdana" pitchFamily="34" charset="0"/>
              </a:rPr>
            </a:br>
            <a:r>
              <a:rPr lang="bg-BG" sz="2800" b="1" dirty="0" smtClean="0">
                <a:solidFill>
                  <a:schemeClr val="tx1"/>
                </a:solidFill>
                <a:latin typeface="Verdana" pitchFamily="34" charset="0"/>
              </a:rPr>
              <a:t/>
            </a:r>
            <a:br>
              <a:rPr lang="bg-BG" sz="2800" b="1" dirty="0" smtClean="0">
                <a:solidFill>
                  <a:schemeClr val="tx1"/>
                </a:solidFill>
                <a:latin typeface="Verdana" pitchFamily="34" charset="0"/>
              </a:rPr>
            </a:br>
            <a:r>
              <a:rPr lang="en-US" sz="2800" b="1" dirty="0" smtClean="0">
                <a:solidFill>
                  <a:schemeClr val="tx1"/>
                </a:solidFill>
                <a:latin typeface="Verdana" pitchFamily="34" charset="0"/>
              </a:rPr>
              <a:t>BAS QR 2 </a:t>
            </a:r>
            <a:r>
              <a:rPr lang="bg-BG" sz="2800" b="1" dirty="0" smtClean="0">
                <a:solidFill>
                  <a:schemeClr val="tx1"/>
                </a:solidFill>
                <a:latin typeface="Verdana" pitchFamily="34" charset="0"/>
              </a:rPr>
              <a:t/>
            </a:r>
            <a:br>
              <a:rPr lang="bg-BG" sz="2800" b="1" dirty="0" smtClean="0">
                <a:solidFill>
                  <a:schemeClr val="tx1"/>
                </a:solidFill>
                <a:latin typeface="Verdana" pitchFamily="34" charset="0"/>
              </a:rPr>
            </a:br>
            <a:r>
              <a:rPr lang="ru-RU" sz="2700" b="1" dirty="0" smtClean="0">
                <a:solidFill>
                  <a:schemeClr val="tx1"/>
                </a:solidFill>
                <a:latin typeface="Verdana" pitchFamily="34" charset="0"/>
              </a:rPr>
              <a:t>Задължения на заявителя или на акредитираният  ООС</a:t>
            </a:r>
            <a:r>
              <a:rPr lang="bg-BG" dirty="0" smtClean="0">
                <a:solidFill>
                  <a:schemeClr val="tx1"/>
                </a:solidFill>
                <a:latin typeface="Verdana" pitchFamily="34" charset="0"/>
              </a:rPr>
              <a:t/>
            </a:r>
            <a:br>
              <a:rPr lang="bg-BG" dirty="0" smtClean="0">
                <a:solidFill>
                  <a:schemeClr val="tx1"/>
                </a:solidFill>
                <a:latin typeface="Verdana" pitchFamily="34" charset="0"/>
              </a:rPr>
            </a:br>
            <a:endParaRPr lang="bg-BG" dirty="0">
              <a:solidFill>
                <a:schemeClr val="tx1"/>
              </a:solidFill>
              <a:latin typeface="Verdana"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r>
              <a:rPr lang="ru-RU" sz="2200" dirty="0" smtClean="0">
                <a:latin typeface="Verdana" pitchFamily="34" charset="0"/>
              </a:rPr>
              <a:t>Да прави възможно извършването на наблюдение (witness) на неговата дейност от страна на екипа оценители на ИА БСА</a:t>
            </a:r>
          </a:p>
          <a:p>
            <a:pPr lvl="0" algn="just"/>
            <a:r>
              <a:rPr lang="ru-RU" sz="2200" dirty="0" smtClean="0">
                <a:latin typeface="Verdana" pitchFamily="34" charset="0"/>
              </a:rPr>
              <a:t>Да не компрометира с действия или изказвания акредитацията на органи за оценяване на съответствието и ИА БСА. </a:t>
            </a:r>
            <a:endParaRPr lang="bg-BG" sz="2200" dirty="0" smtClean="0">
              <a:latin typeface="Verdana" pitchFamily="34" charset="0"/>
            </a:endParaRPr>
          </a:p>
          <a:p>
            <a:pPr lvl="0" algn="just"/>
            <a:r>
              <a:rPr lang="ru-RU" sz="2200" dirty="0" smtClean="0">
                <a:latin typeface="Verdana" pitchFamily="34" charset="0"/>
              </a:rPr>
              <a:t>Да не издава неправомерно протоколи, сертификати/ доклади, свидетелства, които имат статут на официални документи по силата на закона. </a:t>
            </a:r>
            <a:endParaRPr lang="bg-BG" sz="2200" dirty="0" smtClean="0">
              <a:latin typeface="Verdana" pitchFamily="34" charset="0"/>
            </a:endParaRPr>
          </a:p>
          <a:p>
            <a:pPr algn="just"/>
            <a:endParaRPr lang="bg-BG" dirty="0"/>
          </a:p>
        </p:txBody>
      </p:sp>
      <p:sp>
        <p:nvSpPr>
          <p:cNvPr id="3" name="Title 2"/>
          <p:cNvSpPr>
            <a:spLocks noGrp="1"/>
          </p:cNvSpPr>
          <p:nvPr>
            <p:ph type="title"/>
          </p:nvPr>
        </p:nvSpPr>
        <p:spPr/>
        <p:txBody>
          <a:bodyPr>
            <a:normAutofit/>
          </a:bodyPr>
          <a:lstStyle/>
          <a:p>
            <a:r>
              <a:rPr lang="bg-BG" sz="2400" b="1" dirty="0" smtClean="0">
                <a:solidFill>
                  <a:schemeClr val="tx1"/>
                </a:solidFill>
                <a:latin typeface="Verdana" pitchFamily="34" charset="0"/>
              </a:rPr>
              <a:t/>
            </a:r>
            <a:br>
              <a:rPr lang="bg-BG" sz="2400" b="1" dirty="0" smtClean="0">
                <a:solidFill>
                  <a:schemeClr val="tx1"/>
                </a:solidFill>
                <a:latin typeface="Verdana" pitchFamily="34" charset="0"/>
              </a:rPr>
            </a:br>
            <a:r>
              <a:rPr lang="ru-RU" sz="2400" b="1" dirty="0" smtClean="0">
                <a:solidFill>
                  <a:schemeClr val="tx1"/>
                </a:solidFill>
                <a:latin typeface="Verdana" pitchFamily="34" charset="0"/>
              </a:rPr>
              <a:t>Задължения на заявителя или на акредитираният  ООС</a:t>
            </a:r>
            <a:endParaRPr lang="bg-BG" sz="24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lgn="just"/>
            <a:r>
              <a:rPr lang="ru-RU" sz="2200" dirty="0" smtClean="0">
                <a:latin typeface="Verdana" pitchFamily="34" charset="0"/>
              </a:rPr>
              <a:t>Да не използва акредитационния символ на ИА БСА, в нарушение на правилата за ползването му. </a:t>
            </a:r>
            <a:endParaRPr lang="bg-BG" sz="2200" dirty="0" smtClean="0">
              <a:latin typeface="Verdana" pitchFamily="34" charset="0"/>
            </a:endParaRPr>
          </a:p>
          <a:p>
            <a:pPr lvl="0" algn="just"/>
            <a:r>
              <a:rPr lang="ru-RU" sz="2200" dirty="0" smtClean="0">
                <a:latin typeface="Verdana" pitchFamily="34" charset="0"/>
              </a:rPr>
              <a:t>Да преустанови използването на акредитацията в дейността си, включително в дейност с цел реклама при изтичане на срока на валидност на Сертификата за акредитация, при спиране или при отнемане на акредитацията.</a:t>
            </a:r>
            <a:endParaRPr lang="bg-BG" sz="2200" dirty="0" smtClean="0">
              <a:latin typeface="Verdana" pitchFamily="34" charset="0"/>
            </a:endParaRPr>
          </a:p>
          <a:p>
            <a:endParaRPr lang="bg-BG" dirty="0"/>
          </a:p>
        </p:txBody>
      </p:sp>
      <p:sp>
        <p:nvSpPr>
          <p:cNvPr id="3" name="Title 2"/>
          <p:cNvSpPr>
            <a:spLocks noGrp="1"/>
          </p:cNvSpPr>
          <p:nvPr>
            <p:ph type="title"/>
          </p:nvPr>
        </p:nvSpPr>
        <p:spPr/>
        <p:txBody>
          <a:bodyPr>
            <a:normAutofit/>
          </a:bodyPr>
          <a:lstStyle/>
          <a:p>
            <a:r>
              <a:rPr lang="en-US" sz="2400" b="1" dirty="0" smtClean="0">
                <a:solidFill>
                  <a:schemeClr val="tx1"/>
                </a:solidFill>
                <a:latin typeface="Verdana" pitchFamily="34" charset="0"/>
              </a:rPr>
              <a:t>BAS QR 2 </a:t>
            </a:r>
            <a:r>
              <a:rPr lang="bg-BG" sz="2400" b="1" dirty="0" smtClean="0">
                <a:solidFill>
                  <a:schemeClr val="tx1"/>
                </a:solidFill>
                <a:latin typeface="Verdana" pitchFamily="34" charset="0"/>
              </a:rPr>
              <a:t/>
            </a:r>
            <a:br>
              <a:rPr lang="bg-BG" sz="2400" b="1" dirty="0" smtClean="0">
                <a:solidFill>
                  <a:schemeClr val="tx1"/>
                </a:solidFill>
                <a:latin typeface="Verdana" pitchFamily="34" charset="0"/>
              </a:rPr>
            </a:br>
            <a:r>
              <a:rPr lang="ru-RU" sz="2400" b="1" dirty="0" smtClean="0">
                <a:solidFill>
                  <a:schemeClr val="tx1"/>
                </a:solidFill>
                <a:latin typeface="Verdana" pitchFamily="34" charset="0"/>
              </a:rPr>
              <a:t>Задължения на заявителя или на акредитираният  ООС</a:t>
            </a:r>
            <a:endParaRPr lang="bg-BG" sz="24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lgn="just"/>
            <a:r>
              <a:rPr lang="ru-RU" sz="2200" dirty="0" smtClean="0">
                <a:latin typeface="Verdana" pitchFamily="34" charset="0"/>
              </a:rPr>
              <a:t>Да заплаща стойността на услугите предоставяни от ИА БСА в сроковете и по реда, определени в Ценоразпис на услугите по акредитация на ИА БСА (BAS QR 8). </a:t>
            </a:r>
            <a:endParaRPr lang="bg-BG" sz="2200" dirty="0" smtClean="0">
              <a:latin typeface="Verdana" pitchFamily="34" charset="0"/>
            </a:endParaRPr>
          </a:p>
          <a:p>
            <a:pPr algn="just"/>
            <a:r>
              <a:rPr lang="ru-RU" sz="2200" dirty="0" smtClean="0">
                <a:latin typeface="Verdana" pitchFamily="34" charset="0"/>
              </a:rPr>
              <a:t>Да участва в междулабораторни </a:t>
            </a:r>
            <a:r>
              <a:rPr lang="ru-RU" sz="2200" dirty="0" smtClean="0">
                <a:latin typeface="Verdana" pitchFamily="34" charset="0"/>
              </a:rPr>
              <a:t>сравнения/ изпитвания </a:t>
            </a:r>
            <a:r>
              <a:rPr lang="ru-RU" sz="2200" dirty="0" smtClean="0">
                <a:latin typeface="Verdana" pitchFamily="34" charset="0"/>
              </a:rPr>
              <a:t>за пригодност при спазване на изискванията от BAS QR 18</a:t>
            </a:r>
            <a:endParaRPr lang="bg-BG" sz="2200" dirty="0">
              <a:latin typeface="Verdana" pitchFamily="34" charset="0"/>
            </a:endParaRPr>
          </a:p>
        </p:txBody>
      </p:sp>
      <p:sp>
        <p:nvSpPr>
          <p:cNvPr id="3" name="Title 2"/>
          <p:cNvSpPr>
            <a:spLocks noGrp="1"/>
          </p:cNvSpPr>
          <p:nvPr>
            <p:ph type="title"/>
          </p:nvPr>
        </p:nvSpPr>
        <p:spPr/>
        <p:txBody>
          <a:bodyPr>
            <a:normAutofit/>
          </a:bodyPr>
          <a:lstStyle/>
          <a:p>
            <a:r>
              <a:rPr lang="en-US" sz="2400" b="1" dirty="0" smtClean="0">
                <a:solidFill>
                  <a:schemeClr val="tx1"/>
                </a:solidFill>
                <a:latin typeface="Verdana" pitchFamily="34" charset="0"/>
              </a:rPr>
              <a:t>BAS QR 2 </a:t>
            </a:r>
            <a:r>
              <a:rPr lang="bg-BG" sz="2400" b="1" dirty="0" smtClean="0">
                <a:solidFill>
                  <a:schemeClr val="tx1"/>
                </a:solidFill>
                <a:latin typeface="Verdana" pitchFamily="34" charset="0"/>
              </a:rPr>
              <a:t/>
            </a:r>
            <a:br>
              <a:rPr lang="bg-BG" sz="2400" b="1" dirty="0" smtClean="0">
                <a:solidFill>
                  <a:schemeClr val="tx1"/>
                </a:solidFill>
                <a:latin typeface="Verdana" pitchFamily="34" charset="0"/>
              </a:rPr>
            </a:br>
            <a:r>
              <a:rPr lang="ru-RU" sz="2400" b="1" dirty="0" smtClean="0">
                <a:solidFill>
                  <a:schemeClr val="tx1"/>
                </a:solidFill>
                <a:latin typeface="Verdana" pitchFamily="34" charset="0"/>
              </a:rPr>
              <a:t>Задължения на заявителя или на акредитираният  ООС</a:t>
            </a:r>
            <a:endParaRPr lang="bg-BG" sz="24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bg-BG" sz="2200" dirty="0" smtClean="0">
                <a:latin typeface="Verdana" pitchFamily="34" charset="0"/>
              </a:rPr>
              <a:t>Акредитираният ООС трябва да информира </a:t>
            </a:r>
            <a:r>
              <a:rPr lang="ru-RU" sz="2200" dirty="0" smtClean="0">
                <a:latin typeface="Verdana" pitchFamily="34" charset="0"/>
              </a:rPr>
              <a:t>ИА</a:t>
            </a:r>
            <a:r>
              <a:rPr lang="bg-BG" sz="2200" dirty="0" smtClean="0">
                <a:latin typeface="Verdana" pitchFamily="34" charset="0"/>
              </a:rPr>
              <a:t> БСА за всяка значителна промяна на условията, при които е предоставена акредитацията в срок до 15 дни от настъпването й. Без да се ограничава до изброеното, значителни промени са:</a:t>
            </a:r>
          </a:p>
          <a:p>
            <a:endParaRPr lang="bg-BG" dirty="0"/>
          </a:p>
        </p:txBody>
      </p:sp>
      <p:sp>
        <p:nvSpPr>
          <p:cNvPr id="3" name="Title 2"/>
          <p:cNvSpPr>
            <a:spLocks noGrp="1"/>
          </p:cNvSpPr>
          <p:nvPr>
            <p:ph type="title"/>
          </p:nvPr>
        </p:nvSpPr>
        <p:spPr/>
        <p:txBody>
          <a:bodyPr>
            <a:noAutofit/>
          </a:bodyPr>
          <a:lstStyle/>
          <a:p>
            <a:pPr lvl="1" algn="ctr" rtl="0">
              <a:spcBef>
                <a:spcPct val="0"/>
              </a:spcBef>
            </a:pPr>
            <a:r>
              <a:rPr lang="ru-RU" sz="2400" b="1" dirty="0" smtClean="0">
                <a:latin typeface="Verdana" pitchFamily="34" charset="0"/>
              </a:rPr>
              <a:t>Задължения на акредитирани ООС при промени на условията, при които е предоставена акредитацията</a:t>
            </a:r>
            <a:r>
              <a:rPr lang="bg-BG" sz="2400" dirty="0" smtClean="0">
                <a:latin typeface="Verdana" pitchFamily="34" charset="0"/>
              </a:rPr>
              <a:t/>
            </a:r>
            <a:br>
              <a:rPr lang="bg-BG" sz="2400" dirty="0" smtClean="0">
                <a:latin typeface="Verdana" pitchFamily="34" charset="0"/>
              </a:rPr>
            </a:br>
            <a:endParaRPr lang="bg-BG" sz="2400" dirty="0">
              <a:latin typeface="Verdana"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lvl="0" algn="just"/>
            <a:r>
              <a:rPr lang="ru-RU" sz="2200" dirty="0" smtClean="0">
                <a:latin typeface="Verdana" pitchFamily="34" charset="0"/>
              </a:rPr>
              <a:t>промяна в собственик;</a:t>
            </a:r>
            <a:endParaRPr lang="bg-BG" sz="2200" dirty="0" smtClean="0">
              <a:latin typeface="Verdana" pitchFamily="34" charset="0"/>
            </a:endParaRPr>
          </a:p>
          <a:p>
            <a:pPr lvl="0" algn="just"/>
            <a:r>
              <a:rPr lang="ru-RU" sz="2200" dirty="0" smtClean="0">
                <a:latin typeface="Verdana" pitchFamily="34" charset="0"/>
              </a:rPr>
              <a:t>промяна в юридическия статут;</a:t>
            </a:r>
            <a:endParaRPr lang="bg-BG" sz="2200" dirty="0" smtClean="0">
              <a:latin typeface="Verdana" pitchFamily="34" charset="0"/>
            </a:endParaRPr>
          </a:p>
          <a:p>
            <a:pPr lvl="0" algn="just"/>
            <a:r>
              <a:rPr lang="ru-RU" sz="2200" dirty="0" smtClean="0">
                <a:latin typeface="Verdana" pitchFamily="34" charset="0"/>
              </a:rPr>
              <a:t>промяна връководството на ООС;</a:t>
            </a:r>
            <a:endParaRPr lang="bg-BG" sz="2200" dirty="0" smtClean="0">
              <a:latin typeface="Verdana" pitchFamily="34" charset="0"/>
            </a:endParaRPr>
          </a:p>
          <a:p>
            <a:pPr lvl="0" algn="just"/>
            <a:r>
              <a:rPr lang="ru-RU" sz="2200" dirty="0" smtClean="0">
                <a:latin typeface="Verdana" pitchFamily="34" charset="0"/>
              </a:rPr>
              <a:t>промяна </a:t>
            </a:r>
            <a:r>
              <a:rPr lang="ru-RU" sz="2200" dirty="0" smtClean="0">
                <a:latin typeface="Verdana" pitchFamily="34" charset="0"/>
              </a:rPr>
              <a:t>в основен </a:t>
            </a:r>
            <a:r>
              <a:rPr lang="ru-RU" sz="2200" dirty="0" smtClean="0">
                <a:latin typeface="Verdana" pitchFamily="34" charset="0"/>
              </a:rPr>
              <a:t>персонал, като ръководители на структурни звена в ООС, персонал оправомощен да взима решения, персонал със специфични и уникални за ООС функции;</a:t>
            </a:r>
            <a:endParaRPr lang="bg-BG" sz="2200" dirty="0" smtClean="0">
              <a:latin typeface="Verdana" pitchFamily="34" charset="0"/>
            </a:endParaRPr>
          </a:p>
          <a:p>
            <a:pPr lvl="0" algn="just"/>
            <a:r>
              <a:rPr lang="ru-RU" sz="2200" dirty="0" smtClean="0">
                <a:latin typeface="Verdana" pitchFamily="34" charset="0"/>
              </a:rPr>
              <a:t>промяна в офис/помещение испецифични и уникални за ООС технически средства.</a:t>
            </a:r>
            <a:endParaRPr lang="bg-BG" sz="2200" dirty="0">
              <a:latin typeface="Verdana" pitchFamily="34" charset="0"/>
            </a:endParaRPr>
          </a:p>
        </p:txBody>
      </p:sp>
      <p:sp>
        <p:nvSpPr>
          <p:cNvPr id="3" name="Title 2"/>
          <p:cNvSpPr>
            <a:spLocks noGrp="1"/>
          </p:cNvSpPr>
          <p:nvPr>
            <p:ph type="title"/>
          </p:nvPr>
        </p:nvSpPr>
        <p:spPr/>
        <p:txBody>
          <a:bodyPr>
            <a:normAutofit/>
          </a:bodyPr>
          <a:lstStyle/>
          <a:p>
            <a:r>
              <a:rPr lang="ru-RU" sz="2400" b="1" dirty="0" smtClean="0">
                <a:solidFill>
                  <a:schemeClr val="tx1"/>
                </a:solidFill>
                <a:latin typeface="Verdana" pitchFamily="34" charset="0"/>
              </a:rPr>
              <a:t>Задължения на акредитирани ООС при промени на условията, при които е предоставена акредитацията</a:t>
            </a:r>
            <a:endParaRPr lang="bg-BG" sz="2400" dirty="0">
              <a:solidFill>
                <a:schemeClr val="tx1"/>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lgn="just"/>
            <a:r>
              <a:rPr lang="ru-RU" dirty="0" smtClean="0">
                <a:latin typeface="Verdana" pitchFamily="34" charset="0"/>
                <a:ea typeface="Verdana" pitchFamily="34" charset="0"/>
                <a:cs typeface="Verdana" pitchFamily="34" charset="0"/>
              </a:rPr>
              <a:t>ИА БСА разглежда като спорове възникнали различия в мненията на акредитираните ООС или кандидатите за акредитация от една страна и от друга - ИА БСА.</a:t>
            </a:r>
          </a:p>
          <a:p>
            <a:pPr algn="just"/>
            <a:r>
              <a:rPr lang="ru-RU" dirty="0" smtClean="0">
                <a:latin typeface="Verdana" pitchFamily="34" charset="0"/>
                <a:ea typeface="Verdana" pitchFamily="34" charset="0"/>
                <a:cs typeface="Verdana" pitchFamily="34" charset="0"/>
              </a:rPr>
              <a:t>ООС трябва да уведоми писмено изпълнителния директор на ИА БСА за съществуване на спор по определен въпрос не по-късно от 10 дни от момента на възникване на спора. </a:t>
            </a:r>
            <a:endParaRPr lang="bg-BG" dirty="0" smtClean="0">
              <a:latin typeface="Verdana" pitchFamily="34" charset="0"/>
              <a:ea typeface="Verdana" pitchFamily="34" charset="0"/>
              <a:cs typeface="Verdana" pitchFamily="34" charset="0"/>
            </a:endParaRPr>
          </a:p>
          <a:p>
            <a:endParaRPr lang="bg-BG" dirty="0"/>
          </a:p>
        </p:txBody>
      </p:sp>
      <p:sp>
        <p:nvSpPr>
          <p:cNvPr id="3" name="Title 2"/>
          <p:cNvSpPr>
            <a:spLocks noGrp="1"/>
          </p:cNvSpPr>
          <p:nvPr>
            <p:ph type="title"/>
          </p:nvPr>
        </p:nvSpPr>
        <p:spPr/>
        <p:txBody>
          <a:bodyPr>
            <a:normAutofit/>
          </a:bodyPr>
          <a:lstStyle/>
          <a:p>
            <a:r>
              <a:rPr lang="ru-RU" sz="2400" b="1" dirty="0" smtClean="0">
                <a:solidFill>
                  <a:schemeClr val="tx1"/>
                </a:solidFill>
                <a:latin typeface="Verdana" pitchFamily="34" charset="0"/>
              </a:rPr>
              <a:t>СПОРОВЕ, ЖАЛБИ, ВЪЗРАЖЕНИЯ, ОБЖАЛВАНЕ</a:t>
            </a:r>
            <a:endParaRPr lang="bg-BG" sz="2400" dirty="0">
              <a:solidFill>
                <a:schemeClr val="tx1"/>
              </a:solidFill>
              <a:latin typeface="Verdana"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600200"/>
            <a:ext cx="7408333" cy="4525963"/>
          </a:xfrm>
        </p:spPr>
        <p:txBody>
          <a:bodyPr>
            <a:normAutofit/>
          </a:bodyPr>
          <a:lstStyle/>
          <a:p>
            <a:pPr>
              <a:buNone/>
            </a:pPr>
            <a:endParaRPr lang="bg-BG" sz="9600" dirty="0" smtClean="0">
              <a:latin typeface="Arial" pitchFamily="34" charset="0"/>
              <a:cs typeface="Arial" pitchFamily="34" charset="0"/>
            </a:endParaRPr>
          </a:p>
          <a:p>
            <a:pPr algn="just">
              <a:buNone/>
            </a:pPr>
            <a:r>
              <a:rPr lang="bg-BG" sz="2600" dirty="0" smtClean="0">
                <a:latin typeface="Arial" pitchFamily="34" charset="0"/>
                <a:cs typeface="Arial" pitchFamily="34" charset="0"/>
              </a:rPr>
              <a:t>    В този документ под „процедура за акредитация” се разбират всички дейности, извършвани от ИА БСА по предоставяне на акредитация, преакредитация и разширяване на акредитация</a:t>
            </a: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endParaRPr lang="bg-BG" b="1" dirty="0" smtClean="0">
              <a:latin typeface="Verdana" pitchFamily="34" charset="0"/>
              <a:ea typeface="Verdana" pitchFamily="34" charset="0"/>
              <a:cs typeface="Verdana" pitchFamily="34" charset="0"/>
            </a:endParaRPr>
          </a:p>
          <a:p>
            <a:pPr marL="0" indent="0" algn="just">
              <a:buNone/>
            </a:pPr>
            <a:endParaRPr lang="en-US" sz="2000" dirty="0">
              <a:latin typeface="Verdana" pitchFamily="34" charset="0"/>
              <a:ea typeface="Verdana" pitchFamily="34" charset="0"/>
              <a:cs typeface="Verdana" pitchFamily="34" charset="0"/>
            </a:endParaRPr>
          </a:p>
          <a:p>
            <a:endParaRPr lang="en-US" sz="2000" dirty="0">
              <a:latin typeface="Verdana" pitchFamily="34" charset="0"/>
              <a:ea typeface="Verdana" pitchFamily="34" charset="0"/>
              <a:cs typeface="Verdana" pitchFamily="34" charset="0"/>
            </a:endParaRPr>
          </a:p>
        </p:txBody>
      </p:sp>
      <p:sp>
        <p:nvSpPr>
          <p:cNvPr id="3" name="Title 2"/>
          <p:cNvSpPr>
            <a:spLocks noGrp="1"/>
          </p:cNvSpPr>
          <p:nvPr>
            <p:ph type="title"/>
          </p:nvPr>
        </p:nvSpPr>
        <p:spPr/>
        <p:txBody>
          <a:bodyPr/>
          <a:lstStyle/>
          <a:p>
            <a:r>
              <a:rPr lang="en-US" dirty="0" smtClean="0"/>
              <a:t>BAS QR 2</a:t>
            </a:r>
            <a:endParaRPr lang="en-US" dirty="0"/>
          </a:p>
        </p:txBody>
      </p:sp>
    </p:spTree>
    <p:extLst>
      <p:ext uri="{BB962C8B-B14F-4D97-AF65-F5344CB8AC3E}">
        <p14:creationId xmlns:p14="http://schemas.microsoft.com/office/powerpoint/2010/main" val="359009603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ru-RU" sz="2200" dirty="0" smtClean="0">
                <a:latin typeface="Verdana" pitchFamily="34" charset="0"/>
              </a:rPr>
              <a:t>ИА БСА разглежда като жалба всяко изразяване на неудовлетвореност, различно от възражение от страна на лице или организация, свързано с действията на ИА БСА или на акредитиран от нея ООС, на което се очаква отговор. Жалбите се разглеждат по реда на Процедура </a:t>
            </a:r>
            <a:r>
              <a:rPr lang="en-US" sz="2200" dirty="0" smtClean="0">
                <a:latin typeface="Verdana" pitchFamily="34" charset="0"/>
              </a:rPr>
              <a:t>BAS</a:t>
            </a:r>
            <a:r>
              <a:rPr lang="bg-BG" sz="2200" dirty="0" smtClean="0">
                <a:latin typeface="Verdana" pitchFamily="34" charset="0"/>
              </a:rPr>
              <a:t> </a:t>
            </a:r>
            <a:r>
              <a:rPr lang="en-US" sz="2200" dirty="0" smtClean="0">
                <a:latin typeface="Verdana" pitchFamily="34" charset="0"/>
              </a:rPr>
              <a:t>QR</a:t>
            </a:r>
            <a:r>
              <a:rPr lang="ru-RU" sz="2200" dirty="0" smtClean="0">
                <a:latin typeface="Verdana" pitchFamily="34" charset="0"/>
              </a:rPr>
              <a:t> </a:t>
            </a:r>
            <a:r>
              <a:rPr lang="ru-RU" sz="2200" dirty="0" smtClean="0">
                <a:latin typeface="Verdana" pitchFamily="34" charset="0"/>
              </a:rPr>
              <a:t>25. </a:t>
            </a:r>
            <a:endParaRPr lang="bg-BG" sz="2200" dirty="0" smtClean="0">
              <a:latin typeface="Verdana" pitchFamily="34" charset="0"/>
            </a:endParaRPr>
          </a:p>
          <a:p>
            <a:endParaRPr lang="bg-BG" dirty="0"/>
          </a:p>
        </p:txBody>
      </p:sp>
      <p:sp>
        <p:nvSpPr>
          <p:cNvPr id="3" name="Title 2"/>
          <p:cNvSpPr>
            <a:spLocks noGrp="1"/>
          </p:cNvSpPr>
          <p:nvPr>
            <p:ph type="title"/>
          </p:nvPr>
        </p:nvSpPr>
        <p:spPr/>
        <p:txBody>
          <a:bodyPr>
            <a:normAutofit/>
          </a:bodyPr>
          <a:lstStyle/>
          <a:p>
            <a:r>
              <a:rPr lang="ru-RU" sz="2400" b="1" dirty="0" smtClean="0">
                <a:solidFill>
                  <a:schemeClr val="tx1"/>
                </a:solidFill>
                <a:latin typeface="Verdana" pitchFamily="34" charset="0"/>
              </a:rPr>
              <a:t>СПОРОВЕ, ЖАЛБИ, ВЪЗРАЖЕНИЯ, ОБЖАЛВАНЕ</a:t>
            </a:r>
            <a:endParaRPr lang="bg-BG" sz="24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274320" lvl="2" indent="-274320" algn="just">
              <a:buNone/>
            </a:pPr>
            <a:r>
              <a:rPr lang="ru-RU" sz="2200" dirty="0" smtClean="0">
                <a:latin typeface="Verdana" pitchFamily="34" charset="0"/>
              </a:rPr>
              <a:t>ИА БСА разглежда като възражение всяко искане изразено от ООС за преразглеждане на всяко неблагоприятно решение, взето от ИА БСА, свързано с желания статут на акредитация. </a:t>
            </a:r>
            <a:r>
              <a:rPr lang="bg-BG" sz="2200" dirty="0" smtClean="0">
                <a:latin typeface="Verdana" pitchFamily="34" charset="0"/>
              </a:rPr>
              <a:t>Възраженията се отправят в писмена форма с необходимата обосновка до Комисията по възражения (КВ), чрез изпълнителния директор на ИА БСА, в 7 (седем)-дневен срок от датата на съобщаване на съответния акт и се регистрират в деловодството на </a:t>
            </a:r>
            <a:r>
              <a:rPr lang="bg-BG" sz="2200" dirty="0" smtClean="0">
                <a:latin typeface="Verdana" pitchFamily="34" charset="0"/>
              </a:rPr>
              <a:t>агенцията. </a:t>
            </a:r>
            <a:r>
              <a:rPr lang="bg-BG" sz="2200" dirty="0" smtClean="0">
                <a:latin typeface="Verdana" pitchFamily="34" charset="0"/>
              </a:rPr>
              <a:t>Изпълнителният директор на БСА може да преразгледа въпроса или да сезира КВ. Решението на КВ е задължително за изпълнителния директор на ИА БСА.</a:t>
            </a:r>
          </a:p>
          <a:p>
            <a:pPr marL="274320" lvl="2" indent="-274320"/>
            <a:endParaRPr lang="bg-BG" dirty="0" smtClean="0"/>
          </a:p>
          <a:p>
            <a:endParaRPr lang="bg-BG" dirty="0"/>
          </a:p>
        </p:txBody>
      </p:sp>
      <p:sp>
        <p:nvSpPr>
          <p:cNvPr id="3" name="Title 2"/>
          <p:cNvSpPr>
            <a:spLocks noGrp="1"/>
          </p:cNvSpPr>
          <p:nvPr>
            <p:ph type="title"/>
          </p:nvPr>
        </p:nvSpPr>
        <p:spPr>
          <a:xfrm>
            <a:off x="914400" y="357166"/>
            <a:ext cx="8229600" cy="1252728"/>
          </a:xfrm>
        </p:spPr>
        <p:txBody>
          <a:bodyPr>
            <a:normAutofit/>
          </a:bodyPr>
          <a:lstStyle/>
          <a:p>
            <a:r>
              <a:rPr lang="ru-RU" sz="2400" b="1" dirty="0" smtClean="0">
                <a:solidFill>
                  <a:schemeClr val="tx1"/>
                </a:solidFill>
                <a:latin typeface="Verdana" pitchFamily="34" charset="0"/>
              </a:rPr>
              <a:t>СПОРОВЕ, ЖАЛБИ, ВЪЗРАЖЕНИЯ, ОБЖАЛВАНЕ</a:t>
            </a:r>
            <a:endParaRPr lang="bg-BG" sz="24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bg-BG" dirty="0" smtClean="0">
                <a:latin typeface="Verdana" pitchFamily="34" charset="0"/>
                <a:ea typeface="Verdana" pitchFamily="34" charset="0"/>
                <a:cs typeface="Verdana" pitchFamily="34" charset="0"/>
              </a:rPr>
              <a:t>Благодаря за вниманието!</a:t>
            </a:r>
            <a:endParaRPr lang="bg-BG" dirty="0">
              <a:latin typeface="Verdana" pitchFamily="34" charset="0"/>
              <a:ea typeface="Verdana" pitchFamily="34" charset="0"/>
              <a:cs typeface="Verdana" pitchFamily="34" charset="0"/>
            </a:endParaRPr>
          </a:p>
        </p:txBody>
      </p:sp>
      <p:sp>
        <p:nvSpPr>
          <p:cNvPr id="3" name="Title 2"/>
          <p:cNvSpPr>
            <a:spLocks noGrp="1"/>
          </p:cNvSpPr>
          <p:nvPr>
            <p:ph type="title"/>
          </p:nvPr>
        </p:nvSpPr>
        <p:spPr/>
        <p:txBody>
          <a:bodyPr>
            <a:normAutofit/>
          </a:bodyPr>
          <a:lstStyle/>
          <a:p>
            <a:r>
              <a:rPr lang="en-US" sz="2400" b="1" dirty="0" smtClean="0">
                <a:solidFill>
                  <a:schemeClr val="tx1"/>
                </a:solidFill>
                <a:latin typeface="Verdana" pitchFamily="34" charset="0"/>
              </a:rPr>
              <a:t>BAS QR 2</a:t>
            </a:r>
            <a:endParaRPr lang="bg-BG"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600200"/>
            <a:ext cx="7408333" cy="4525963"/>
          </a:xfrm>
        </p:spPr>
        <p:txBody>
          <a:bodyPr>
            <a:normAutofit fontScale="92500" lnSpcReduction="10000"/>
          </a:bodyPr>
          <a:lstStyle/>
          <a:p>
            <a:pPr>
              <a:buNone/>
            </a:pPr>
            <a:r>
              <a:rPr lang="bg-BG" sz="2200" dirty="0" smtClean="0">
                <a:latin typeface="Verdana" pitchFamily="34" charset="0"/>
              </a:rPr>
              <a:t>ИА БСА извършва дейност по акредитация на:</a:t>
            </a:r>
          </a:p>
          <a:p>
            <a:r>
              <a:rPr lang="bg-BG" sz="2200" dirty="0" smtClean="0">
                <a:latin typeface="Verdana" pitchFamily="34" charset="0"/>
              </a:rPr>
              <a:t> Лаборатории за изпитване, включително медицински лаборатории</a:t>
            </a:r>
          </a:p>
          <a:p>
            <a:pPr lvl="0"/>
            <a:r>
              <a:rPr lang="bg-BG" sz="2200" dirty="0" smtClean="0">
                <a:latin typeface="Verdana" pitchFamily="34" charset="0"/>
              </a:rPr>
              <a:t>Лаборатории за калибриране;</a:t>
            </a:r>
          </a:p>
          <a:p>
            <a:pPr lvl="0"/>
            <a:r>
              <a:rPr lang="bg-BG" sz="2200" dirty="0" smtClean="0">
                <a:latin typeface="Verdana" pitchFamily="34" charset="0"/>
              </a:rPr>
              <a:t>Органи за контрол;</a:t>
            </a:r>
          </a:p>
          <a:p>
            <a:pPr lvl="0"/>
            <a:r>
              <a:rPr lang="bg-BG" sz="2200" dirty="0" smtClean="0">
                <a:latin typeface="Verdana" pitchFamily="34" charset="0"/>
              </a:rPr>
              <a:t>Органи по сертификация на продукти, включително за биологично производство и биологични продукти;</a:t>
            </a:r>
          </a:p>
          <a:p>
            <a:pPr lvl="0"/>
            <a:r>
              <a:rPr lang="bg-BG" sz="2200" dirty="0" smtClean="0">
                <a:latin typeface="Verdana" pitchFamily="34" charset="0"/>
              </a:rPr>
              <a:t>Верификационни органи;</a:t>
            </a:r>
          </a:p>
          <a:p>
            <a:pPr lvl="0"/>
            <a:r>
              <a:rPr lang="bg-BG" sz="2200" dirty="0" smtClean="0">
                <a:latin typeface="Verdana" pitchFamily="34" charset="0"/>
              </a:rPr>
              <a:t>Органи по сертификация на системи за управление - </a:t>
            </a:r>
            <a:r>
              <a:rPr lang="en-US" sz="2200" dirty="0" smtClean="0">
                <a:latin typeface="Verdana" pitchFamily="34" charset="0"/>
              </a:rPr>
              <a:t>ISO</a:t>
            </a:r>
            <a:r>
              <a:rPr lang="bg-BG" sz="2200" dirty="0" smtClean="0">
                <a:latin typeface="Verdana" pitchFamily="34" charset="0"/>
              </a:rPr>
              <a:t> 9001, </a:t>
            </a:r>
            <a:r>
              <a:rPr lang="en-US" sz="2200" dirty="0" smtClean="0">
                <a:latin typeface="Verdana" pitchFamily="34" charset="0"/>
              </a:rPr>
              <a:t>ISO</a:t>
            </a:r>
            <a:r>
              <a:rPr lang="bg-BG" sz="2200" dirty="0" smtClean="0">
                <a:latin typeface="Verdana" pitchFamily="34" charset="0"/>
              </a:rPr>
              <a:t> 14001, </a:t>
            </a:r>
            <a:r>
              <a:rPr lang="en-US" sz="2200" dirty="0" smtClean="0">
                <a:latin typeface="Verdana" pitchFamily="34" charset="0"/>
              </a:rPr>
              <a:t>OHSAS</a:t>
            </a:r>
            <a:r>
              <a:rPr lang="bg-BG" sz="2200" dirty="0" smtClean="0">
                <a:latin typeface="Verdana" pitchFamily="34" charset="0"/>
              </a:rPr>
              <a:t> 18001, </a:t>
            </a:r>
            <a:r>
              <a:rPr lang="en-US" sz="2200" dirty="0" smtClean="0">
                <a:latin typeface="Verdana" pitchFamily="34" charset="0"/>
              </a:rPr>
              <a:t>ISO</a:t>
            </a:r>
            <a:r>
              <a:rPr lang="bg-BG" sz="2200" dirty="0" smtClean="0">
                <a:latin typeface="Verdana" pitchFamily="34" charset="0"/>
              </a:rPr>
              <a:t> 22000 и </a:t>
            </a:r>
            <a:r>
              <a:rPr lang="en-US" sz="2200" dirty="0" smtClean="0">
                <a:latin typeface="Verdana" pitchFamily="34" charset="0"/>
              </a:rPr>
              <a:t>ISO</a:t>
            </a:r>
            <a:r>
              <a:rPr lang="bg-BG" sz="2200" dirty="0" smtClean="0">
                <a:latin typeface="Verdana" pitchFamily="34" charset="0"/>
              </a:rPr>
              <a:t>/</a:t>
            </a:r>
            <a:r>
              <a:rPr lang="en-US" sz="2200" dirty="0" smtClean="0">
                <a:latin typeface="Verdana" pitchFamily="34" charset="0"/>
              </a:rPr>
              <a:t>IEC</a:t>
            </a:r>
            <a:r>
              <a:rPr lang="bg-BG" sz="2200" dirty="0" smtClean="0">
                <a:latin typeface="Verdana" pitchFamily="34" charset="0"/>
              </a:rPr>
              <a:t> 27001;</a:t>
            </a:r>
          </a:p>
          <a:p>
            <a:pPr lvl="0"/>
            <a:r>
              <a:rPr lang="bg-BG" sz="2200" dirty="0" smtClean="0">
                <a:latin typeface="Verdana" pitchFamily="34" charset="0"/>
              </a:rPr>
              <a:t>Органи по сертификация на персонал;</a:t>
            </a:r>
          </a:p>
          <a:p>
            <a:pPr lvl="0"/>
            <a:r>
              <a:rPr lang="bg-BG" sz="2200" dirty="0" smtClean="0">
                <a:latin typeface="Verdana" pitchFamily="34" charset="0"/>
              </a:rPr>
              <a:t>Проверяващи по околна среда (</a:t>
            </a:r>
            <a:r>
              <a:rPr lang="en-US" sz="2200" dirty="0" smtClean="0">
                <a:latin typeface="Verdana" pitchFamily="34" charset="0"/>
              </a:rPr>
              <a:t>EMAS</a:t>
            </a:r>
            <a:r>
              <a:rPr lang="bg-BG" sz="2200" dirty="0" smtClean="0">
                <a:latin typeface="Verdana" pitchFamily="34" charset="0"/>
              </a:rPr>
              <a:t>).</a:t>
            </a:r>
          </a:p>
          <a:p>
            <a:pPr marL="0" indent="0">
              <a:buNone/>
            </a:pPr>
            <a:endParaRPr lang="en-US" dirty="0"/>
          </a:p>
        </p:txBody>
      </p:sp>
      <p:sp>
        <p:nvSpPr>
          <p:cNvPr id="3" name="Title 2"/>
          <p:cNvSpPr>
            <a:spLocks noGrp="1"/>
          </p:cNvSpPr>
          <p:nvPr>
            <p:ph type="title"/>
          </p:nvPr>
        </p:nvSpPr>
        <p:spPr/>
        <p:txBody>
          <a:bodyPr/>
          <a:lstStyle/>
          <a:p>
            <a:r>
              <a:rPr lang="en-US" dirty="0" smtClean="0"/>
              <a:t>BAS QR 2 </a:t>
            </a:r>
            <a:endParaRPr lang="en-US" dirty="0"/>
          </a:p>
        </p:txBody>
      </p:sp>
    </p:spTree>
    <p:extLst>
      <p:ext uri="{BB962C8B-B14F-4D97-AF65-F5344CB8AC3E}">
        <p14:creationId xmlns:p14="http://schemas.microsoft.com/office/powerpoint/2010/main" val="1685072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752600"/>
            <a:ext cx="7408333" cy="4373563"/>
          </a:xfrm>
        </p:spPr>
        <p:txBody>
          <a:bodyPr>
            <a:normAutofit fontScale="92500" lnSpcReduction="10000"/>
          </a:bodyPr>
          <a:lstStyle/>
          <a:p>
            <a:pPr algn="ctr">
              <a:buNone/>
            </a:pPr>
            <a:r>
              <a:rPr lang="bg-BG" b="1" dirty="0" smtClean="0">
                <a:latin typeface="Verdana" pitchFamily="34" charset="0"/>
                <a:ea typeface="Verdana" pitchFamily="34" charset="0"/>
                <a:cs typeface="Verdana" pitchFamily="34" charset="0"/>
              </a:rPr>
              <a:t>изисквания за акредитация означава</a:t>
            </a:r>
          </a:p>
          <a:p>
            <a:pPr>
              <a:buFont typeface="Wingdings" pitchFamily="2" charset="2"/>
              <a:buChar char="Ø"/>
            </a:pPr>
            <a:r>
              <a:rPr lang="bg-BG" dirty="0" smtClean="0">
                <a:latin typeface="Verdana" pitchFamily="34" charset="0"/>
                <a:ea typeface="Verdana" pitchFamily="34" charset="0"/>
                <a:cs typeface="Verdana" pitchFamily="34" charset="0"/>
              </a:rPr>
              <a:t> критерии за акредитация (т. 3.1),</a:t>
            </a:r>
          </a:p>
          <a:p>
            <a:pPr>
              <a:buFont typeface="Wingdings" pitchFamily="2" charset="2"/>
              <a:buChar char="Ø"/>
            </a:pPr>
            <a:r>
              <a:rPr lang="bg-BG" dirty="0" smtClean="0">
                <a:latin typeface="Verdana" pitchFamily="34" charset="0"/>
                <a:ea typeface="Verdana" pitchFamily="34" charset="0"/>
                <a:cs typeface="Verdana" pitchFamily="34" charset="0"/>
              </a:rPr>
              <a:t>интерпретации и ръководства (т. 3.2) </a:t>
            </a:r>
          </a:p>
          <a:p>
            <a:pPr>
              <a:buFont typeface="Wingdings" pitchFamily="2" charset="2"/>
              <a:buChar char="Ø"/>
            </a:pPr>
            <a:r>
              <a:rPr lang="bg-BG" dirty="0" smtClean="0">
                <a:latin typeface="Verdana" pitchFamily="34" charset="0"/>
                <a:ea typeface="Verdana" pitchFamily="34" charset="0"/>
                <a:cs typeface="Verdana" pitchFamily="34" charset="0"/>
              </a:rPr>
              <a:t> правила за акредитация (т. 3.3). </a:t>
            </a:r>
            <a:endParaRPr lang="en-US" dirty="0" smtClean="0">
              <a:latin typeface="Verdana" pitchFamily="34" charset="0"/>
              <a:ea typeface="Verdana" pitchFamily="34" charset="0"/>
              <a:cs typeface="Verdana" pitchFamily="34" charset="0"/>
            </a:endParaRPr>
          </a:p>
          <a:p>
            <a:pPr algn="just">
              <a:buFont typeface="Wingdings" pitchFamily="2" charset="2"/>
              <a:buChar char="Ø"/>
            </a:pPr>
            <a:r>
              <a:rPr lang="ru-RU" dirty="0">
                <a:latin typeface="Verdana" pitchFamily="34" charset="0"/>
                <a:ea typeface="Verdana" pitchFamily="34" charset="0"/>
                <a:cs typeface="Verdana" pitchFamily="34" charset="0"/>
              </a:rPr>
              <a:t>Кандидатите за акредитация и акредитираните ООС трябва да удовлетворяват изискванията за акредитация. Неспазването на изискванията за акредитация може да доведе до ограничаване обхвата на акредитацията, временно ограничаване обхвата на акредитацията, спиране, отнемане или отказ от акредитация.</a:t>
            </a:r>
            <a:endParaRPr lang="bg-BG" dirty="0" smtClean="0">
              <a:latin typeface="Verdana" pitchFamily="34" charset="0"/>
              <a:ea typeface="Verdana" pitchFamily="34" charset="0"/>
              <a:cs typeface="Verdana" pitchFamily="34" charset="0"/>
            </a:endParaRPr>
          </a:p>
          <a:p>
            <a:endParaRPr lang="en-US" dirty="0"/>
          </a:p>
        </p:txBody>
      </p:sp>
      <p:sp>
        <p:nvSpPr>
          <p:cNvPr id="3" name="Title 2"/>
          <p:cNvSpPr>
            <a:spLocks noGrp="1"/>
          </p:cNvSpPr>
          <p:nvPr>
            <p:ph type="title"/>
          </p:nvPr>
        </p:nvSpPr>
        <p:spPr/>
        <p:txBody>
          <a:bodyPr/>
          <a:lstStyle/>
          <a:p>
            <a:r>
              <a:rPr lang="en-US" dirty="0" smtClean="0"/>
              <a:t>BAS QR 2</a:t>
            </a:r>
            <a:endParaRPr lang="en-US" dirty="0"/>
          </a:p>
        </p:txBody>
      </p:sp>
    </p:spTree>
    <p:extLst>
      <p:ext uri="{BB962C8B-B14F-4D97-AF65-F5344CB8AC3E}">
        <p14:creationId xmlns:p14="http://schemas.microsoft.com/office/powerpoint/2010/main" val="2093806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752600"/>
            <a:ext cx="7408333" cy="4373563"/>
          </a:xfrm>
        </p:spPr>
        <p:txBody>
          <a:bodyPr>
            <a:normAutofit/>
          </a:bodyPr>
          <a:lstStyle/>
          <a:p>
            <a:pPr marL="0" indent="0">
              <a:buNone/>
            </a:pPr>
            <a:endParaRPr lang="en-US" sz="2300" dirty="0">
              <a:latin typeface="Verdana" pitchFamily="34" charset="0"/>
              <a:ea typeface="Verdana" pitchFamily="34" charset="0"/>
              <a:cs typeface="Verdana" pitchFamily="34" charset="0"/>
            </a:endParaRPr>
          </a:p>
          <a:p>
            <a:pPr lvl="4"/>
            <a:endParaRPr lang="en-US" dirty="0"/>
          </a:p>
        </p:txBody>
      </p:sp>
      <p:sp>
        <p:nvSpPr>
          <p:cNvPr id="3" name="Title 2"/>
          <p:cNvSpPr>
            <a:spLocks noGrp="1"/>
          </p:cNvSpPr>
          <p:nvPr>
            <p:ph type="title"/>
          </p:nvPr>
        </p:nvSpPr>
        <p:spPr/>
        <p:txBody>
          <a:bodyPr/>
          <a:lstStyle/>
          <a:p>
            <a:r>
              <a:rPr lang="en-US" dirty="0" smtClean="0"/>
              <a:t>BAS QR 2</a:t>
            </a:r>
            <a:endParaRPr lang="en-US" dirty="0"/>
          </a:p>
        </p:txBody>
      </p:sp>
      <p:sp>
        <p:nvSpPr>
          <p:cNvPr id="5" name="Rectangle 4"/>
          <p:cNvSpPr/>
          <p:nvPr/>
        </p:nvSpPr>
        <p:spPr>
          <a:xfrm>
            <a:off x="857224" y="1500174"/>
            <a:ext cx="7643866" cy="4832092"/>
          </a:xfrm>
          <a:prstGeom prst="rect">
            <a:avLst/>
          </a:prstGeom>
        </p:spPr>
        <p:txBody>
          <a:bodyPr wrap="square">
            <a:spAutoFit/>
          </a:bodyPr>
          <a:lstStyle/>
          <a:p>
            <a:pPr algn="ctr">
              <a:buNone/>
            </a:pPr>
            <a:r>
              <a:rPr lang="bg-BG" sz="2400" b="1" dirty="0" smtClean="0">
                <a:latin typeface="Verdana" pitchFamily="34" charset="0"/>
                <a:cs typeface="Arial" pitchFamily="34" charset="0"/>
              </a:rPr>
              <a:t>критерии за акредитация </a:t>
            </a:r>
          </a:p>
          <a:p>
            <a:pPr>
              <a:buNone/>
            </a:pPr>
            <a:endParaRPr lang="bg-BG" sz="2400" dirty="0" smtClean="0">
              <a:latin typeface="Verdana" pitchFamily="34" charset="0"/>
              <a:cs typeface="Arial" pitchFamily="34" charset="0"/>
            </a:endParaRPr>
          </a:p>
          <a:p>
            <a:pPr>
              <a:buNone/>
            </a:pPr>
            <a:r>
              <a:rPr lang="en-US" sz="2000" dirty="0" err="1" smtClean="0">
                <a:latin typeface="Verdana" pitchFamily="34" charset="0"/>
                <a:cs typeface="Arial" pitchFamily="34" charset="0"/>
              </a:rPr>
              <a:t>Калибриране</a:t>
            </a:r>
            <a:r>
              <a:rPr lang="en-US" sz="2000" dirty="0" smtClean="0">
                <a:latin typeface="Verdana" pitchFamily="34" charset="0"/>
                <a:cs typeface="Arial" pitchFamily="34" charset="0"/>
              </a:rPr>
              <a:t> </a:t>
            </a:r>
            <a:r>
              <a:rPr lang="bg-BG" sz="2000" dirty="0" smtClean="0">
                <a:latin typeface="Verdana" pitchFamily="34" charset="0"/>
                <a:cs typeface="Arial" pitchFamily="34" charset="0"/>
              </a:rPr>
              <a:t>  Б</a:t>
            </a:r>
            <a:r>
              <a:rPr lang="en-US" sz="2000" dirty="0" smtClean="0">
                <a:latin typeface="Verdana" pitchFamily="34" charset="0"/>
                <a:cs typeface="Arial" pitchFamily="34" charset="0"/>
              </a:rPr>
              <a:t>ДС ЕN ISO/IEC 17025 </a:t>
            </a:r>
            <a:endParaRPr lang="bg-BG" sz="2000" dirty="0" smtClean="0">
              <a:latin typeface="Verdana" pitchFamily="34" charset="0"/>
              <a:cs typeface="Arial" pitchFamily="34" charset="0"/>
            </a:endParaRPr>
          </a:p>
          <a:p>
            <a:pPr>
              <a:buNone/>
            </a:pPr>
            <a:endParaRPr lang="bg-BG" sz="2000" dirty="0" smtClean="0">
              <a:latin typeface="Verdana" pitchFamily="34" charset="0"/>
              <a:cs typeface="Arial" pitchFamily="34" charset="0"/>
            </a:endParaRPr>
          </a:p>
          <a:p>
            <a:pPr>
              <a:buNone/>
            </a:pPr>
            <a:r>
              <a:rPr lang="en-US" sz="2000" dirty="0" err="1" smtClean="0">
                <a:latin typeface="Verdana" pitchFamily="34" charset="0"/>
                <a:cs typeface="Arial" pitchFamily="34" charset="0"/>
              </a:rPr>
              <a:t>Изпитване</a:t>
            </a:r>
            <a:r>
              <a:rPr lang="bg-BG" sz="2000" dirty="0" smtClean="0">
                <a:latin typeface="Verdana" pitchFamily="34" charset="0"/>
                <a:cs typeface="Arial" pitchFamily="34" charset="0"/>
              </a:rPr>
              <a:t>, включително медицински лаборатории</a:t>
            </a:r>
            <a:r>
              <a:rPr lang="en-US" sz="2000" dirty="0" smtClean="0">
                <a:latin typeface="Verdana" pitchFamily="34" charset="0"/>
                <a:cs typeface="Arial" pitchFamily="34" charset="0"/>
              </a:rPr>
              <a:t> </a:t>
            </a:r>
            <a:r>
              <a:rPr lang="bg-BG" sz="2000" dirty="0" smtClean="0">
                <a:latin typeface="Verdana" pitchFamily="34" charset="0"/>
                <a:cs typeface="Arial" pitchFamily="34" charset="0"/>
              </a:rPr>
              <a:t> </a:t>
            </a:r>
          </a:p>
          <a:p>
            <a:pPr>
              <a:buNone/>
            </a:pPr>
            <a:r>
              <a:rPr lang="en-US" sz="2000" dirty="0" smtClean="0">
                <a:latin typeface="Verdana" pitchFamily="34" charset="0"/>
                <a:cs typeface="Arial" pitchFamily="34" charset="0"/>
              </a:rPr>
              <a:t>БДС</a:t>
            </a:r>
            <a:r>
              <a:rPr lang="fi-FI" sz="2000" dirty="0" smtClean="0">
                <a:latin typeface="Verdana" pitchFamily="34" charset="0"/>
                <a:cs typeface="Arial" pitchFamily="34" charset="0"/>
              </a:rPr>
              <a:t> EN ISO/IEC 17025</a:t>
            </a:r>
            <a:r>
              <a:rPr lang="bg-BG" sz="2000" dirty="0" smtClean="0">
                <a:latin typeface="Verdana" pitchFamily="34" charset="0"/>
                <a:cs typeface="Arial" pitchFamily="34" charset="0"/>
              </a:rPr>
              <a:t>       </a:t>
            </a:r>
            <a:r>
              <a:rPr lang="en-US" sz="2000" dirty="0" smtClean="0">
                <a:latin typeface="Verdana" pitchFamily="34" charset="0"/>
                <a:cs typeface="Arial" pitchFamily="34" charset="0"/>
              </a:rPr>
              <a:t>БДС</a:t>
            </a:r>
            <a:r>
              <a:rPr lang="fi-FI" sz="2000" dirty="0" smtClean="0">
                <a:latin typeface="Verdana" pitchFamily="34" charset="0"/>
                <a:cs typeface="Arial" pitchFamily="34" charset="0"/>
              </a:rPr>
              <a:t> EN ISO 15189 </a:t>
            </a:r>
            <a:endParaRPr lang="bg-BG" sz="2000" dirty="0" smtClean="0">
              <a:latin typeface="Verdana" pitchFamily="34" charset="0"/>
              <a:cs typeface="Arial" pitchFamily="34" charset="0"/>
            </a:endParaRPr>
          </a:p>
          <a:p>
            <a:pPr>
              <a:buNone/>
            </a:pPr>
            <a:endParaRPr lang="bg-BG" sz="2000" dirty="0" smtClean="0">
              <a:latin typeface="Verdana" pitchFamily="34" charset="0"/>
              <a:cs typeface="Arial" pitchFamily="34" charset="0"/>
            </a:endParaRPr>
          </a:p>
          <a:p>
            <a:pPr>
              <a:buNone/>
            </a:pPr>
            <a:r>
              <a:rPr lang="en-US" sz="2000" dirty="0" err="1" smtClean="0">
                <a:latin typeface="Verdana" pitchFamily="34" charset="0"/>
                <a:cs typeface="Arial" pitchFamily="34" charset="0"/>
              </a:rPr>
              <a:t>Контрол</a:t>
            </a:r>
            <a:r>
              <a:rPr lang="en-US" sz="2000" dirty="0" smtClean="0">
                <a:latin typeface="Verdana" pitchFamily="34" charset="0"/>
                <a:cs typeface="Arial" pitchFamily="34" charset="0"/>
              </a:rPr>
              <a:t> </a:t>
            </a:r>
            <a:r>
              <a:rPr lang="bg-BG" sz="2000" dirty="0" smtClean="0">
                <a:latin typeface="Verdana" pitchFamily="34" charset="0"/>
                <a:cs typeface="Arial" pitchFamily="34" charset="0"/>
              </a:rPr>
              <a:t> </a:t>
            </a:r>
            <a:r>
              <a:rPr lang="en-US" sz="2000" dirty="0" smtClean="0">
                <a:latin typeface="Verdana" pitchFamily="34" charset="0"/>
                <a:cs typeface="Arial" pitchFamily="34" charset="0"/>
              </a:rPr>
              <a:t>БДС EN ISO/IEC 17020 </a:t>
            </a:r>
            <a:endParaRPr lang="bg-BG" sz="2000" dirty="0" smtClean="0">
              <a:latin typeface="Verdana" pitchFamily="34" charset="0"/>
              <a:cs typeface="Arial" pitchFamily="34" charset="0"/>
            </a:endParaRPr>
          </a:p>
          <a:p>
            <a:endParaRPr lang="bg-BG" sz="2000" dirty="0" smtClean="0">
              <a:latin typeface="Verdana" pitchFamily="34" charset="0"/>
              <a:cs typeface="Arial" pitchFamily="34" charset="0"/>
            </a:endParaRPr>
          </a:p>
          <a:p>
            <a:r>
              <a:rPr lang="en-US" sz="2000" dirty="0" err="1" smtClean="0">
                <a:latin typeface="Verdana" pitchFamily="34" charset="0"/>
                <a:cs typeface="Arial" pitchFamily="34" charset="0"/>
              </a:rPr>
              <a:t>Сертификация</a:t>
            </a:r>
            <a:r>
              <a:rPr lang="en-US" sz="2000" dirty="0" smtClean="0">
                <a:latin typeface="Verdana" pitchFamily="34" charset="0"/>
                <a:cs typeface="Arial" pitchFamily="34" charset="0"/>
              </a:rPr>
              <a:t> </a:t>
            </a:r>
            <a:r>
              <a:rPr lang="en-US" sz="2000" dirty="0" err="1" smtClean="0">
                <a:latin typeface="Verdana" pitchFamily="34" charset="0"/>
                <a:cs typeface="Arial" pitchFamily="34" charset="0"/>
              </a:rPr>
              <a:t>на</a:t>
            </a:r>
            <a:r>
              <a:rPr lang="en-US" sz="2000" dirty="0" smtClean="0">
                <a:latin typeface="Verdana" pitchFamily="34" charset="0"/>
                <a:cs typeface="Arial" pitchFamily="34" charset="0"/>
              </a:rPr>
              <a:t> </a:t>
            </a:r>
            <a:r>
              <a:rPr lang="bg-BG" sz="2000" dirty="0" smtClean="0">
                <a:latin typeface="Verdana" pitchFamily="34" charset="0"/>
                <a:cs typeface="Arial" pitchFamily="34" charset="0"/>
              </a:rPr>
              <a:t>п</a:t>
            </a:r>
            <a:r>
              <a:rPr lang="en-US" sz="2000" dirty="0" err="1" smtClean="0">
                <a:latin typeface="Verdana" pitchFamily="34" charset="0"/>
                <a:cs typeface="Arial" pitchFamily="34" charset="0"/>
              </a:rPr>
              <a:t>родукти</a:t>
            </a:r>
            <a:r>
              <a:rPr lang="en-US" sz="2000" dirty="0" smtClean="0">
                <a:latin typeface="Verdana" pitchFamily="34" charset="0"/>
                <a:cs typeface="Arial" pitchFamily="34" charset="0"/>
              </a:rPr>
              <a:t> БДС EN 45011</a:t>
            </a:r>
            <a:r>
              <a:rPr lang="bg-BG" sz="2000" dirty="0" smtClean="0">
                <a:latin typeface="Verdana" pitchFamily="34" charset="0"/>
                <a:cs typeface="Arial" pitchFamily="34" charset="0"/>
              </a:rPr>
              <a:t> /БДС </a:t>
            </a:r>
            <a:r>
              <a:rPr lang="en-US" sz="2000" dirty="0" smtClean="0">
                <a:latin typeface="Verdana" pitchFamily="34" charset="0"/>
                <a:cs typeface="Arial" pitchFamily="34" charset="0"/>
              </a:rPr>
              <a:t>EN ISO/IEC </a:t>
            </a:r>
            <a:r>
              <a:rPr lang="bg-BG" sz="2000" dirty="0" smtClean="0">
                <a:latin typeface="Verdana" pitchFamily="34" charset="0"/>
                <a:cs typeface="Arial" pitchFamily="34" charset="0"/>
              </a:rPr>
              <a:t>17065</a:t>
            </a:r>
            <a:r>
              <a:rPr lang="en-US" sz="2000" dirty="0" smtClean="0">
                <a:latin typeface="Verdana" pitchFamily="34" charset="0"/>
                <a:cs typeface="Arial" pitchFamily="34" charset="0"/>
              </a:rPr>
              <a:t> </a:t>
            </a:r>
            <a:endParaRPr lang="ru-RU" sz="2000" dirty="0" smtClean="0">
              <a:latin typeface="Verdana" pitchFamily="34" charset="0"/>
              <a:cs typeface="Arial" pitchFamily="34" charset="0"/>
            </a:endParaRPr>
          </a:p>
          <a:p>
            <a:endParaRPr lang="ru-RU" sz="2000" dirty="0" smtClean="0">
              <a:latin typeface="Verdana" pitchFamily="34" charset="0"/>
              <a:cs typeface="Arial" pitchFamily="34" charset="0"/>
            </a:endParaRPr>
          </a:p>
          <a:p>
            <a:r>
              <a:rPr lang="ru-RU" sz="2000" dirty="0" smtClean="0">
                <a:latin typeface="Verdana" pitchFamily="34" charset="0"/>
                <a:cs typeface="Arial" pitchFamily="34" charset="0"/>
              </a:rPr>
              <a:t>Сертификация на системи за управление </a:t>
            </a:r>
            <a:endParaRPr lang="bg-BG" sz="2000" dirty="0" smtClean="0">
              <a:latin typeface="Verdana" pitchFamily="34" charset="0"/>
              <a:cs typeface="Arial" pitchFamily="34" charset="0"/>
            </a:endParaRPr>
          </a:p>
          <a:p>
            <a:r>
              <a:rPr lang="en-US" sz="2000" dirty="0" smtClean="0">
                <a:latin typeface="Verdana" pitchFamily="34" charset="0"/>
                <a:cs typeface="Arial" pitchFamily="34" charset="0"/>
              </a:rPr>
              <a:t>БДС</a:t>
            </a:r>
            <a:r>
              <a:rPr lang="fi-FI" sz="2000" dirty="0" smtClean="0">
                <a:latin typeface="Verdana" pitchFamily="34" charset="0"/>
                <a:cs typeface="Arial" pitchFamily="34" charset="0"/>
              </a:rPr>
              <a:t> EN  ISO/IEC </a:t>
            </a:r>
            <a:r>
              <a:rPr lang="bg-BG" sz="2000" dirty="0" smtClean="0">
                <a:latin typeface="Verdana" pitchFamily="34" charset="0"/>
                <a:cs typeface="Arial" pitchFamily="34" charset="0"/>
              </a:rPr>
              <a:t>17021  БДС ISO/IEC 27006</a:t>
            </a:r>
          </a:p>
          <a:p>
            <a:r>
              <a:rPr lang="bg-BG" sz="2000" dirty="0" smtClean="0">
                <a:latin typeface="Verdana" pitchFamily="34" charset="0"/>
                <a:cs typeface="Arial" pitchFamily="34" charset="0"/>
              </a:rPr>
              <a:t>ISO/TS 22003</a:t>
            </a:r>
          </a:p>
        </p:txBody>
      </p:sp>
    </p:spTree>
    <p:extLst>
      <p:ext uri="{BB962C8B-B14F-4D97-AF65-F5344CB8AC3E}">
        <p14:creationId xmlns:p14="http://schemas.microsoft.com/office/powerpoint/2010/main" val="459644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endParaRPr lang="en-US" sz="3600" dirty="0">
              <a:latin typeface="Verdana" pitchFamily="34" charset="0"/>
              <a:ea typeface="Verdana" pitchFamily="34" charset="0"/>
              <a:cs typeface="Verdana" pitchFamily="34" charset="0"/>
            </a:endParaRPr>
          </a:p>
          <a:p>
            <a:pPr lvl="3"/>
            <a:endParaRPr lang="en-US" dirty="0">
              <a:latin typeface="Verdana" pitchFamily="34" charset="0"/>
              <a:ea typeface="Verdana" pitchFamily="34" charset="0"/>
              <a:cs typeface="Verdana" pitchFamily="34" charset="0"/>
            </a:endParaRPr>
          </a:p>
        </p:txBody>
      </p:sp>
      <p:sp>
        <p:nvSpPr>
          <p:cNvPr id="3" name="Title 2"/>
          <p:cNvSpPr>
            <a:spLocks noGrp="1"/>
          </p:cNvSpPr>
          <p:nvPr>
            <p:ph type="title"/>
          </p:nvPr>
        </p:nvSpPr>
        <p:spPr/>
        <p:txBody>
          <a:bodyPr/>
          <a:lstStyle/>
          <a:p>
            <a:r>
              <a:rPr lang="en-US" dirty="0" smtClean="0"/>
              <a:t>BAS QR 2</a:t>
            </a:r>
            <a:endParaRPr lang="en-US" dirty="0"/>
          </a:p>
        </p:txBody>
      </p:sp>
      <p:sp>
        <p:nvSpPr>
          <p:cNvPr id="6" name="Rectangle 5"/>
          <p:cNvSpPr/>
          <p:nvPr/>
        </p:nvSpPr>
        <p:spPr>
          <a:xfrm>
            <a:off x="1500166" y="1643050"/>
            <a:ext cx="6786610" cy="3785652"/>
          </a:xfrm>
          <a:prstGeom prst="rect">
            <a:avLst/>
          </a:prstGeom>
        </p:spPr>
        <p:txBody>
          <a:bodyPr wrap="square">
            <a:spAutoFit/>
          </a:bodyPr>
          <a:lstStyle/>
          <a:p>
            <a:pPr>
              <a:buNone/>
            </a:pPr>
            <a:r>
              <a:rPr lang="en-US" sz="2400" dirty="0" err="1" smtClean="0">
                <a:latin typeface="Arial" pitchFamily="34" charset="0"/>
                <a:cs typeface="Arial" pitchFamily="34" charset="0"/>
              </a:rPr>
              <a:t>Сертификация</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на</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персонал</a:t>
            </a:r>
            <a:r>
              <a:rPr lang="en-US" sz="2400" dirty="0" smtClean="0">
                <a:latin typeface="Arial" pitchFamily="34" charset="0"/>
                <a:cs typeface="Arial" pitchFamily="34" charset="0"/>
              </a:rPr>
              <a:t> БДС EN ISO/IEC 17024</a:t>
            </a:r>
            <a:endParaRPr lang="bg-BG" sz="2400" dirty="0" smtClean="0">
              <a:latin typeface="Arial" pitchFamily="34" charset="0"/>
              <a:cs typeface="Arial" pitchFamily="34" charset="0"/>
            </a:endParaRPr>
          </a:p>
          <a:p>
            <a:pPr>
              <a:buNone/>
            </a:pPr>
            <a:endParaRPr lang="bg-BG" sz="2400" dirty="0" smtClean="0">
              <a:latin typeface="Arial" pitchFamily="34" charset="0"/>
              <a:cs typeface="Arial" pitchFamily="34" charset="0"/>
            </a:endParaRPr>
          </a:p>
          <a:p>
            <a:pPr>
              <a:buNone/>
            </a:pPr>
            <a:r>
              <a:rPr lang="en-US" sz="2400" dirty="0" err="1" smtClean="0">
                <a:latin typeface="Arial" pitchFamily="34" charset="0"/>
                <a:cs typeface="Arial" pitchFamily="34" charset="0"/>
              </a:rPr>
              <a:t>Проверяващи</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по</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околна</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среда</a:t>
            </a:r>
            <a:r>
              <a:rPr lang="en-US" sz="2400" dirty="0" smtClean="0">
                <a:latin typeface="Arial" pitchFamily="34" charset="0"/>
                <a:cs typeface="Arial" pitchFamily="34" charset="0"/>
              </a:rPr>
              <a:t> </a:t>
            </a:r>
            <a:endParaRPr lang="bg-BG" sz="2400" dirty="0" smtClean="0">
              <a:latin typeface="Arial" pitchFamily="34" charset="0"/>
              <a:cs typeface="Arial" pitchFamily="34" charset="0"/>
            </a:endParaRPr>
          </a:p>
          <a:p>
            <a:pPr>
              <a:buNone/>
            </a:pPr>
            <a:r>
              <a:rPr lang="en-US" sz="2400" dirty="0" err="1" smtClean="0">
                <a:latin typeface="Arial" pitchFamily="34" charset="0"/>
                <a:cs typeface="Arial" pitchFamily="34" charset="0"/>
              </a:rPr>
              <a:t>Регламент</a:t>
            </a:r>
            <a:r>
              <a:rPr lang="en-US" sz="2400" dirty="0" smtClean="0">
                <a:latin typeface="Arial" pitchFamily="34" charset="0"/>
                <a:cs typeface="Arial" pitchFamily="34" charset="0"/>
              </a:rPr>
              <a:t> (ЕО)</a:t>
            </a:r>
            <a:r>
              <a:rPr lang="bg-BG" sz="2400" dirty="0" smtClean="0">
                <a:latin typeface="Arial" pitchFamily="34" charset="0"/>
                <a:cs typeface="Arial" pitchFamily="34" charset="0"/>
              </a:rPr>
              <a:t> No 1221/2009</a:t>
            </a:r>
          </a:p>
          <a:p>
            <a:pPr>
              <a:buNone/>
            </a:pPr>
            <a:endParaRPr lang="bg-BG" sz="2400" dirty="0" smtClean="0">
              <a:latin typeface="Arial" pitchFamily="34" charset="0"/>
              <a:cs typeface="Arial" pitchFamily="34" charset="0"/>
            </a:endParaRPr>
          </a:p>
          <a:p>
            <a:pPr>
              <a:buNone/>
            </a:pPr>
            <a:r>
              <a:rPr lang="bg-BG" sz="2400" dirty="0" smtClean="0">
                <a:latin typeface="Arial" pitchFamily="34" charset="0"/>
                <a:cs typeface="Arial" pitchFamily="34" charset="0"/>
              </a:rPr>
              <a:t>Верификационни органи</a:t>
            </a:r>
          </a:p>
          <a:p>
            <a:pPr>
              <a:buNone/>
            </a:pPr>
            <a:r>
              <a:rPr lang="bg-BG" sz="2400" dirty="0" smtClean="0">
                <a:latin typeface="Arial" pitchFamily="34" charset="0"/>
                <a:cs typeface="Arial" pitchFamily="34" charset="0"/>
              </a:rPr>
              <a:t>БДС </a:t>
            </a:r>
            <a:r>
              <a:rPr lang="en-US" sz="2400" dirty="0" smtClean="0">
                <a:latin typeface="Arial" pitchFamily="34" charset="0"/>
                <a:cs typeface="Arial" pitchFamily="34" charset="0"/>
              </a:rPr>
              <a:t>EN ISO</a:t>
            </a:r>
            <a:r>
              <a:rPr lang="bg-BG" sz="2400" dirty="0" smtClean="0">
                <a:latin typeface="Arial" pitchFamily="34" charset="0"/>
                <a:cs typeface="Arial" pitchFamily="34" charset="0"/>
              </a:rPr>
              <a:t> 14065</a:t>
            </a:r>
          </a:p>
          <a:p>
            <a:pPr>
              <a:buNone/>
            </a:pPr>
            <a:r>
              <a:rPr lang="bg-BG" sz="2400" dirty="0" smtClean="0">
                <a:latin typeface="Arial" pitchFamily="34" charset="0"/>
                <a:cs typeface="Arial" pitchFamily="34" charset="0"/>
              </a:rPr>
              <a:t>Регламент (ЕС) № 600/2012 </a:t>
            </a:r>
          </a:p>
          <a:p>
            <a:pPr>
              <a:buNone/>
            </a:pPr>
            <a:endParaRPr lang="bg-BG" sz="2400" dirty="0" smtClean="0">
              <a:latin typeface="Arial" pitchFamily="34" charset="0"/>
              <a:cs typeface="Arial" pitchFamily="34" charset="0"/>
            </a:endParaRPr>
          </a:p>
        </p:txBody>
      </p:sp>
    </p:spTree>
    <p:extLst>
      <p:ext uri="{BB962C8B-B14F-4D97-AF65-F5344CB8AC3E}">
        <p14:creationId xmlns:p14="http://schemas.microsoft.com/office/powerpoint/2010/main" val="31210234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850</TotalTime>
  <Words>3051</Words>
  <Application>Microsoft Office PowerPoint</Application>
  <PresentationFormat>On-screen Show (4:3)</PresentationFormat>
  <Paragraphs>318</Paragraphs>
  <Slides>52</Slides>
  <Notes>0</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Waveform</vt:lpstr>
      <vt:lpstr>Процедура за акредитация BAS QR 2</vt:lpstr>
      <vt:lpstr>BAS QR 2</vt:lpstr>
      <vt:lpstr>BAS QR 2</vt:lpstr>
      <vt:lpstr>BAS QR 2</vt:lpstr>
      <vt:lpstr>BAS QR 2</vt:lpstr>
      <vt:lpstr>BAS QR 2 </vt:lpstr>
      <vt:lpstr>BAS QR 2</vt:lpstr>
      <vt:lpstr>BAS QR 2</vt:lpstr>
      <vt:lpstr>BAS QR 2</vt:lpstr>
      <vt:lpstr>BAS QR 2 </vt:lpstr>
      <vt:lpstr>BAS QR 2 приложими ръководства за ЛИ </vt:lpstr>
      <vt:lpstr>BAS QR 2 </vt:lpstr>
      <vt:lpstr>BAS QR 2 </vt:lpstr>
      <vt:lpstr>BAS QR 2 </vt:lpstr>
      <vt:lpstr>BAS QR 2  приложими ръководства за ЛК </vt:lpstr>
      <vt:lpstr>BAS QR 2 </vt:lpstr>
      <vt:lpstr>BAS QR 2</vt:lpstr>
      <vt:lpstr>BAS QR 2  процес на акредитация</vt:lpstr>
      <vt:lpstr>BAS QR 2  заявление за акредитация</vt:lpstr>
      <vt:lpstr>BAS QR 2  оценка на заявлението</vt:lpstr>
      <vt:lpstr>BAS QR 2  Определяне на водещ оценител,  брой показатели и откриване на процедура  </vt:lpstr>
      <vt:lpstr>BAS QR 2  предварително проучване</vt:lpstr>
      <vt:lpstr>BAS QR 2  ОЦЕНКА НА МЯСТО</vt:lpstr>
      <vt:lpstr>BAS QR 2  ОЦЕНКА НА МЯСТО</vt:lpstr>
      <vt:lpstr>BAS QR 2  ОЦЕНКА НА МЯСТО</vt:lpstr>
      <vt:lpstr>BAS QR 2  ОЦЕНКА НА МЯСТО</vt:lpstr>
      <vt:lpstr>BAS QR 2  ОЦЕНКА НА МЯСТО</vt:lpstr>
      <vt:lpstr>BAS QR 2  Докладване след оценка на място </vt:lpstr>
      <vt:lpstr> BAS QR 2  НЕСЪОТВЕТСТВИЯ </vt:lpstr>
      <vt:lpstr>BAS QR 2  НЕСЪОТВЕТСТВИЯ</vt:lpstr>
      <vt:lpstr>BAS QR 2  КОРИГИРАЩИ ДЕЙСТВИЯ </vt:lpstr>
      <vt:lpstr>BAS QR 2  КОРИГИРАЩИ ДЕЙСТВИЯ</vt:lpstr>
      <vt:lpstr>BAS QR 2  последваща оценка</vt:lpstr>
      <vt:lpstr>BAS QR 2  Решение за акредитация </vt:lpstr>
      <vt:lpstr>BAS QR 2  поддържане на акредитация</vt:lpstr>
      <vt:lpstr>BAS QR 2  извънредна оценка</vt:lpstr>
      <vt:lpstr>BAS QR 2  преакредитация</vt:lpstr>
      <vt:lpstr>BAS QR 2  РАЗШИРЯВАНЕ НА ОБХВАТА</vt:lpstr>
      <vt:lpstr>BAS QR 2  РАЗШИРЯВАНЕ НА ОБХВАТА</vt:lpstr>
      <vt:lpstr>BAS QR 2  РАЗШИРЯВАНЕ НА ОБХВАТА</vt:lpstr>
      <vt:lpstr>BAS QR 2  РАЗШИРЯВАНЕ НА ОБХВАТА</vt:lpstr>
      <vt:lpstr>BAS QR 2  РАЗШИРЯВАНЕ НА ОБХВАТА</vt:lpstr>
      <vt:lpstr>  BAS QR 2  Задължения на заявителя или на акредитираният  ООС </vt:lpstr>
      <vt:lpstr> Задължения на заявителя или на акредитираният  ООС</vt:lpstr>
      <vt:lpstr>BAS QR 2  Задължения на заявителя или на акредитираният  ООС</vt:lpstr>
      <vt:lpstr>BAS QR 2  Задължения на заявителя или на акредитираният  ООС</vt:lpstr>
      <vt:lpstr>Задължения на акредитирани ООС при промени на условията, при които е предоставена акредитацията </vt:lpstr>
      <vt:lpstr>Задължения на акредитирани ООС при промени на условията, при които е предоставена акредитацията</vt:lpstr>
      <vt:lpstr>СПОРОВЕ, ЖАЛБИ, ВЪЗРАЖЕНИЯ, ОБЖАЛВАНЕ</vt:lpstr>
      <vt:lpstr>СПОРОВЕ, ЖАЛБИ, ВЪЗРАЖЕНИЯ, ОБЖАЛВАНЕ</vt:lpstr>
      <vt:lpstr>СПОРОВЕ, ЖАЛБИ, ВЪЗРАЖЕНИЯ, ОБЖАЛВАНЕ</vt:lpstr>
      <vt:lpstr>BAS QR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Процедура за акредитация BAS QR 2</dc:title>
  <dc:creator>user</dc:creator>
  <cp:lastModifiedBy>Acer</cp:lastModifiedBy>
  <cp:revision>55</cp:revision>
  <dcterms:created xsi:type="dcterms:W3CDTF">2012-12-12T20:28:35Z</dcterms:created>
  <dcterms:modified xsi:type="dcterms:W3CDTF">2015-12-13T20:34:01Z</dcterms:modified>
</cp:coreProperties>
</file>