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4" r:id="rId1"/>
  </p:sldMasterIdLst>
  <p:notesMasterIdLst>
    <p:notesMasterId r:id="rId15"/>
  </p:notesMasterIdLst>
  <p:sldIdLst>
    <p:sldId id="256" r:id="rId2"/>
    <p:sldId id="276" r:id="rId3"/>
    <p:sldId id="277" r:id="rId4"/>
    <p:sldId id="278" r:id="rId5"/>
    <p:sldId id="279" r:id="rId6"/>
    <p:sldId id="280" r:id="rId7"/>
    <p:sldId id="287" r:id="rId8"/>
    <p:sldId id="288" r:id="rId9"/>
    <p:sldId id="289" r:id="rId10"/>
    <p:sldId id="290" r:id="rId11"/>
    <p:sldId id="285" r:id="rId12"/>
    <p:sldId id="286" r:id="rId13"/>
    <p:sldId id="291" r:id="rId14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99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3" autoAdjust="0"/>
    <p:restoredTop sz="94660"/>
  </p:normalViewPr>
  <p:slideViewPr>
    <p:cSldViewPr>
      <p:cViewPr varScale="1">
        <p:scale>
          <a:sx n="86" d="100"/>
          <a:sy n="86" d="100"/>
        </p:scale>
        <p:origin x="-139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EA0D7-7E61-4806-AB5D-983786F836B0}" type="datetimeFigureOut">
              <a:rPr lang="bg-BG" smtClean="0"/>
              <a:t>30.11.2017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D705E-DAA4-4930-B20F-28E6C7952D6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7519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03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17203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203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203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4416 w 1000"/>
                <a:gd name="T3" fmla="*/ 0 h 1000"/>
                <a:gd name="T4" fmla="*/ 4917 w 1000"/>
                <a:gd name="T5" fmla="*/ 500 h 1000"/>
                <a:gd name="T6" fmla="*/ 4417 w 1000"/>
                <a:gd name="T7" fmla="*/ 1000 h 1000"/>
                <a:gd name="T8" fmla="*/ 0 w 1000"/>
                <a:gd name="T9" fmla="*/ 1000 h 1000"/>
                <a:gd name="T10" fmla="*/ 0 w 1000"/>
                <a:gd name="T11" fmla="*/ 0 h 1000"/>
                <a:gd name="T12" fmla="*/ G4 w 1000"/>
                <a:gd name="T13" fmla="*/ G1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203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7203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bg-BG" altLang="bg-BG" noProof="0" smtClean="0"/>
              <a:t>Click to edit Master title style</a:t>
            </a:r>
          </a:p>
        </p:txBody>
      </p:sp>
      <p:sp>
        <p:nvSpPr>
          <p:cNvPr id="17204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bg-BG" altLang="bg-BG" noProof="0" smtClean="0"/>
              <a:t>Click to edit Master subtitle style</a:t>
            </a:r>
          </a:p>
        </p:txBody>
      </p:sp>
      <p:sp>
        <p:nvSpPr>
          <p:cNvPr id="172041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172042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172043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449C8A38-84CD-4476-9687-41CA2988FFD0}" type="slidenum">
              <a:rPr lang="bg-BG" altLang="bg-BG"/>
              <a:pPr/>
              <a:t>‹#›</a:t>
            </a:fld>
            <a:endParaRPr lang="bg-BG" alt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8A587-DD35-4AF0-A498-7F5E1D053AF4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073930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47C02-8A33-4999-803A-F29F9C0982C8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237003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FD7F34C-EE6F-4E5B-BF44-D11EC45D2E84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540851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46C8E-D0D5-43E2-BD1C-35A59898B0D5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695355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84C46-BEC3-4894-807E-69A7099F74D9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58275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FA30C-CA5B-4C0D-B380-1CBA22F741B7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08551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1CF25-AB99-435E-894D-4056EAE8AFC6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10783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A6092F-4F25-42DE-86E3-66EF60B7A00D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440464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B7D29-781E-48E8-8C53-6375E7CE180A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59856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9BE00-D274-449B-89F1-9504CCE01681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192900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D6058-BD4F-4960-A316-70293D4627ED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39111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010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71011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1012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6499 w 1000"/>
                <a:gd name="T3" fmla="*/ 0 h 1000"/>
                <a:gd name="T4" fmla="*/ 7000 w 1000"/>
                <a:gd name="T5" fmla="*/ 500 h 1000"/>
                <a:gd name="T6" fmla="*/ 6500 w 1000"/>
                <a:gd name="T7" fmla="*/ 1000 h 1000"/>
                <a:gd name="T8" fmla="*/ 0 w 1000"/>
                <a:gd name="T9" fmla="*/ 1000 h 1000"/>
                <a:gd name="T10" fmla="*/ 0 w 1000"/>
                <a:gd name="T11" fmla="*/ 0 h 1000"/>
                <a:gd name="T12" fmla="*/ G4 w 1000"/>
                <a:gd name="T13" fmla="*/ G1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 altLang="bg-BG" sz="2400">
                <a:latin typeface="Times New Roman" pitchFamily="18" charset="0"/>
              </a:endParaRPr>
            </a:p>
          </p:txBody>
        </p:sp>
        <p:sp>
          <p:nvSpPr>
            <p:cNvPr id="171013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7101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title style</a:t>
            </a:r>
          </a:p>
        </p:txBody>
      </p:sp>
      <p:sp>
        <p:nvSpPr>
          <p:cNvPr id="17101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  <a:p>
            <a:pPr lvl="2"/>
            <a:r>
              <a:rPr lang="bg-BG" altLang="bg-BG" smtClean="0"/>
              <a:t>Third level</a:t>
            </a:r>
          </a:p>
          <a:p>
            <a:pPr lvl="3"/>
            <a:r>
              <a:rPr lang="bg-BG" altLang="bg-BG" smtClean="0"/>
              <a:t>Fourth level</a:t>
            </a:r>
          </a:p>
          <a:p>
            <a:pPr lvl="4"/>
            <a:r>
              <a:rPr lang="bg-BG" altLang="bg-BG" smtClean="0"/>
              <a:t>Fifth level</a:t>
            </a:r>
          </a:p>
        </p:txBody>
      </p:sp>
      <p:sp>
        <p:nvSpPr>
          <p:cNvPr id="17101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bg-BG" altLang="bg-BG"/>
          </a:p>
        </p:txBody>
      </p:sp>
      <p:sp>
        <p:nvSpPr>
          <p:cNvPr id="17101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bg-BG" altLang="bg-BG"/>
          </a:p>
        </p:txBody>
      </p:sp>
      <p:sp>
        <p:nvSpPr>
          <p:cNvPr id="17101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18CDBEB6-0366-424B-BB2F-BEF5D99F4382}" type="slidenum">
              <a:rPr lang="bg-BG" altLang="bg-BG"/>
              <a:pPr/>
              <a:t>‹#›</a:t>
            </a:fld>
            <a:endParaRPr lang="bg-BG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304213" cy="1609725"/>
          </a:xfrm>
        </p:spPr>
        <p:txBody>
          <a:bodyPr/>
          <a:lstStyle/>
          <a:p>
            <a:r>
              <a:rPr lang="bg-BG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Нови моменти в EN 13108-1:2016  и EN 13108-5:2016, влизащи в сила </a:t>
            </a:r>
            <a:r>
              <a:rPr lang="bg-BG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от </a:t>
            </a:r>
            <a:r>
              <a:rPr lang="bg-BG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м. март 2018 г.</a:t>
            </a:r>
            <a:endParaRPr lang="bg-BG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051720" y="3860800"/>
            <a:ext cx="511256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400" b="1" i="1" dirty="0">
                <a:solidFill>
                  <a:srgbClr val="008080"/>
                </a:solidFill>
              </a:rPr>
              <a:t>доц. д-р инж. В Филипова, д-р инж. Д. Осиченко</a:t>
            </a:r>
            <a:endParaRPr lang="bg-BG" altLang="bg-BG" sz="1400" dirty="0">
              <a:solidFill>
                <a:srgbClr val="00808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186" y="6216864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 smtClean="0">
                <a:solidFill>
                  <a:srgbClr val="008080"/>
                </a:solidFill>
              </a:rPr>
              <a:t>Семинар на „Съюз </a:t>
            </a:r>
            <a:r>
              <a:rPr lang="bg-BG" sz="1200" b="1" i="1" dirty="0">
                <a:solidFill>
                  <a:srgbClr val="008080"/>
                </a:solidFill>
              </a:rPr>
              <a:t>на строителните лабораторни специалисти в България</a:t>
            </a:r>
            <a:r>
              <a:rPr lang="bg-BG" sz="1200" b="1" i="1" dirty="0" smtClean="0">
                <a:solidFill>
                  <a:srgbClr val="008080"/>
                </a:solidFill>
              </a:rPr>
              <a:t>”</a:t>
            </a:r>
          </a:p>
          <a:p>
            <a:r>
              <a:rPr lang="bg-BG" sz="1200" i="1" dirty="0" smtClean="0">
                <a:solidFill>
                  <a:srgbClr val="008080"/>
                </a:solidFill>
              </a:rPr>
              <a:t>гр. Плевен, 30.11-1.12.2017 г.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99" y="9743"/>
            <a:ext cx="1671997" cy="88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44208" y="23148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rgbClr val="008080"/>
                </a:solidFill>
              </a:rPr>
              <a:t>Катедра „Пътища“</a:t>
            </a:r>
            <a:endParaRPr lang="bg-BG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 smtClean="0">
                <a:latin typeface="Tahoma" pitchFamily="34" charset="0"/>
              </a:rPr>
              <a:t>СПЛИТ МАСТИК АСФАЛТ</a:t>
            </a:r>
            <a:endParaRPr lang="bg-BG" altLang="bg-BG" sz="3800" b="1" dirty="0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426" y="1484784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/>
              <a:t>а) добавени са и фундаментални изисквания, обединени с емпиричните в един списък с другите характеристики</a:t>
            </a:r>
            <a:r>
              <a:rPr lang="bg-BG" dirty="0" smtClean="0"/>
              <a:t>;</a:t>
            </a:r>
          </a:p>
          <a:p>
            <a:endParaRPr lang="bg-BG" dirty="0"/>
          </a:p>
          <a:p>
            <a:r>
              <a:rPr lang="bg-BG" dirty="0"/>
              <a:t>б) </a:t>
            </a:r>
            <a:r>
              <a:rPr lang="bg-BG" dirty="0" smtClean="0"/>
              <a:t>добавени са нови определения;</a:t>
            </a:r>
          </a:p>
          <a:p>
            <a:endParaRPr lang="bg-BG" dirty="0"/>
          </a:p>
          <a:p>
            <a:r>
              <a:rPr lang="bg-BG" dirty="0" smtClean="0"/>
              <a:t>в) въведени </a:t>
            </a:r>
            <a:r>
              <a:rPr lang="bg-BG" dirty="0"/>
              <a:t>са нови характеристики (</a:t>
            </a:r>
            <a:r>
              <a:rPr lang="bg-BG" dirty="0" smtClean="0"/>
              <a:t>коравина</a:t>
            </a:r>
            <a:r>
              <a:rPr lang="bg-BG" dirty="0"/>
              <a:t>, умора, </a:t>
            </a:r>
            <a:r>
              <a:rPr lang="bg-BG" dirty="0" smtClean="0"/>
              <a:t>нискотемпера-турни </a:t>
            </a:r>
            <a:r>
              <a:rPr lang="bg-BG" dirty="0"/>
              <a:t>характеристики, устойчивост на </a:t>
            </a:r>
            <a:r>
              <a:rPr lang="bg-BG" dirty="0" smtClean="0"/>
              <a:t>крехко </a:t>
            </a:r>
            <a:r>
              <a:rPr lang="bg-BG" dirty="0"/>
              <a:t>разрушаване, сцепление след полиране</a:t>
            </a:r>
            <a:r>
              <a:rPr lang="bg-BG" dirty="0" smtClean="0"/>
              <a:t>);</a:t>
            </a:r>
          </a:p>
          <a:p>
            <a:endParaRPr lang="bg-BG" dirty="0"/>
          </a:p>
          <a:p>
            <a:r>
              <a:rPr lang="bg-BG" dirty="0" smtClean="0"/>
              <a:t>г) </a:t>
            </a:r>
            <a:r>
              <a:rPr lang="bg-BG" dirty="0"/>
              <a:t>включени са допълнителни категории за някои характеристики</a:t>
            </a:r>
            <a:r>
              <a:rPr lang="bg-BG" dirty="0" smtClean="0"/>
              <a:t>;</a:t>
            </a:r>
          </a:p>
          <a:p>
            <a:endParaRPr lang="bg-BG" dirty="0"/>
          </a:p>
          <a:p>
            <a:r>
              <a:rPr lang="bg-BG" dirty="0"/>
              <a:t>д)</a:t>
            </a:r>
            <a:r>
              <a:rPr lang="en-US" dirty="0"/>
              <a:t> </a:t>
            </a:r>
            <a:r>
              <a:rPr lang="bg-BG" dirty="0"/>
              <a:t>възможност за дефиниране на специфични условия в документите, свързани с приложението на продукта</a:t>
            </a:r>
            <a:r>
              <a:rPr lang="bg-BG" dirty="0" smtClean="0"/>
              <a:t>;</a:t>
            </a:r>
          </a:p>
          <a:p>
            <a:endParaRPr lang="bg-BG" dirty="0"/>
          </a:p>
          <a:p>
            <a:r>
              <a:rPr lang="bg-BG" dirty="0"/>
              <a:t>е) препратка към CPR (Regulation (EU) No 305/2011 for construction products) и ново ZA Приложение в съответствие с правилата на CPR.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10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52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СПЛИТ МАСТИК АСФАЛТ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852242" y="2060848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 smtClean="0"/>
              <a:t>Подобно на промените за АСФАЛТОБЕТОН.</a:t>
            </a: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11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52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48186" y="188640"/>
            <a:ext cx="8015287" cy="914400"/>
          </a:xfrm>
        </p:spPr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СПЛИТ МАСТИК АСФАЛТ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2892425"/>
            <a:ext cx="817245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12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52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304213" cy="1609725"/>
          </a:xfrm>
        </p:spPr>
        <p:txBody>
          <a:bodyPr/>
          <a:lstStyle/>
          <a:p>
            <a:r>
              <a:rPr lang="bg-BG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Нови моменти в EN 13108-1:2016  и EN 13108-5:2016, влизащи в сила </a:t>
            </a:r>
            <a:r>
              <a:rPr lang="bg-BG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от </a:t>
            </a:r>
            <a:r>
              <a:rPr lang="bg-BG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м. март 2018 г.</a:t>
            </a:r>
            <a:endParaRPr lang="bg-BG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123728" y="3284984"/>
            <a:ext cx="511256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400" b="1" i="1" dirty="0">
                <a:solidFill>
                  <a:srgbClr val="008080"/>
                </a:solidFill>
              </a:rPr>
              <a:t>доц. д-р инж. В Филипова, д-р инж. Д. Осиченко</a:t>
            </a:r>
            <a:endParaRPr lang="bg-BG" altLang="bg-BG" sz="1400" dirty="0">
              <a:solidFill>
                <a:srgbClr val="00808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186" y="6216864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</a:t>
            </a:r>
            <a:r>
              <a:rPr lang="bg-BG" sz="1200" i="1">
                <a:solidFill>
                  <a:srgbClr val="008080"/>
                </a:solidFill>
              </a:rPr>
              <a:t>Плевен, 30.11-1.12.2017 г.</a:t>
            </a:r>
            <a:endParaRPr lang="bg-BG" sz="1200" i="1" dirty="0">
              <a:solidFill>
                <a:srgbClr val="00808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99" y="9743"/>
            <a:ext cx="1671997" cy="88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44208" y="23148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rgbClr val="008080"/>
                </a:solidFill>
              </a:rPr>
              <a:t>Катедра „Пътища“</a:t>
            </a:r>
            <a:endParaRPr lang="bg-BG" dirty="0">
              <a:solidFill>
                <a:srgbClr val="00808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1194" y="4221088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 smtClean="0"/>
              <a:t>     БЛАГОДАРЯ ЗА ВНИМАНИЕТО!</a:t>
            </a:r>
            <a:endParaRPr lang="bg-BG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9C8A38-84CD-4476-9687-41CA2988FFD0}" type="slidenum">
              <a:rPr lang="bg-BG" altLang="bg-BG" smtClean="0"/>
              <a:pPr/>
              <a:t>13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78231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АСФАЛТОБЕТОН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852242" y="2060848"/>
            <a:ext cx="73448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/>
              <a:t>отделените като общ, емпиричен и фундаментален подход са включени в един списък от различни характеристики;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/>
              <a:t>въведени са нови характеристики;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/>
              <a:t>допълнителни избираеми сита за характеризиране на зърнометрията;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/>
              <a:t>за някои характеристики са въведени допълнителни категории;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/>
              <a:t>възможност за определяне на специфични условия в документите, свързани с приложението на продукта;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dirty="0"/>
              <a:t>позоваване на CPR и ново приложение ZA в съответствие с правилата на CPR.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2</a:t>
            </a:fld>
            <a:endParaRPr lang="bg-BG" alt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АСФАЛТОБЕТОН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852242" y="206084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dirty="0"/>
              <a:t>Документът е с променена структура, която е много по-логически издържана и удобна за ползване. Отделените като </a:t>
            </a:r>
            <a:r>
              <a:rPr lang="bg-BG" b="1" dirty="0"/>
              <a:t>общ, емпиричен и фундаментален подход</a:t>
            </a:r>
            <a:r>
              <a:rPr lang="bg-BG" dirty="0"/>
              <a:t> са включени в един списък от различни характеристики.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3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09488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АСФАЛТОБЕТОН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577746"/>
            <a:ext cx="4392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1600" dirty="0"/>
              <a:t>Изпитването на </a:t>
            </a:r>
            <a:r>
              <a:rPr lang="bg-BG" sz="1600" b="1" dirty="0"/>
              <a:t>стареене на водонаситени пробни тела от асфалтови смеси</a:t>
            </a:r>
            <a:r>
              <a:rPr lang="bg-BG" sz="1600" dirty="0"/>
              <a:t> е включено в т. </a:t>
            </a:r>
            <a:r>
              <a:rPr lang="bg-BG" sz="1600" dirty="0" smtClean="0"/>
              <a:t>5.3.8 като </a:t>
            </a:r>
            <a:r>
              <a:rPr lang="bg-BG" sz="1600" dirty="0"/>
              <a:t>„Запазена коравина на опън при стареене след водонасищане (SATS Saturation Ageing Tensile Stiffness коефициент за дълготрайност на сместа</a:t>
            </a:r>
            <a:r>
              <a:rPr lang="bg-BG" sz="1600" dirty="0" smtClean="0"/>
              <a:t>)“ - </a:t>
            </a:r>
            <a:r>
              <a:rPr lang="bg-BG" sz="1600" dirty="0"/>
              <a:t>съгласно БДС ЕN 12697-45 </a:t>
            </a:r>
            <a:r>
              <a:rPr lang="bg-BG" sz="1600" dirty="0" smtClean="0"/>
              <a:t>“Асфалтови </a:t>
            </a:r>
            <a:r>
              <a:rPr lang="bg-BG" sz="1600" dirty="0"/>
              <a:t>смеси. Методи за изпитване на горещи асфалтови смеси. Част 45: Изпитване на стареене на водонаситени пробни тела от асфалт (SATS-изпитване</a:t>
            </a:r>
            <a:r>
              <a:rPr lang="bg-BG" sz="1600" dirty="0" smtClean="0"/>
              <a:t>)“. </a:t>
            </a:r>
            <a:endParaRPr lang="bg-BG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005" y="4941168"/>
            <a:ext cx="7237289" cy="111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4</a:t>
            </a:fld>
            <a:endParaRPr lang="bg-BG" altLang="bg-BG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77746"/>
            <a:ext cx="2138665" cy="329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46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АСФАЛТОБЕТОН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539552" y="1523344"/>
            <a:ext cx="4185345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100" b="1" dirty="0"/>
              <a:t>Нискотемпературни характеристики</a:t>
            </a:r>
            <a:r>
              <a:rPr lang="bg-BG" sz="1100" dirty="0"/>
              <a:t>: определя се максималната температура на разрушаване в съответствие с БДС EN 12697-46 „Асфалтови смеси. Методи за изпитване на горещи асфалтови смеси. Част 46: Образуване на пукнатини при ниски температури и свойства при изпитване на едноосов опън (TSRST)“ </a:t>
            </a:r>
            <a:r>
              <a:rPr lang="bg-BG" sz="1100" dirty="0" smtClean="0"/>
              <a:t>.</a:t>
            </a:r>
            <a:r>
              <a:rPr lang="bg-BG" sz="1100" dirty="0"/>
              <a:t> Резултатите от изпитването на едноосов опън може да се използват, за да се определят следните характеристики: </a:t>
            </a:r>
          </a:p>
          <a:p>
            <a:r>
              <a:rPr lang="bg-BG" sz="1100" dirty="0" smtClean="0"/>
              <a:t>- якост </a:t>
            </a:r>
            <a:r>
              <a:rPr lang="bg-BG" sz="1100" dirty="0"/>
              <a:t>на опън в зависимост от температурата, при използване на изпитване на едноосов опън (UTST); </a:t>
            </a:r>
          </a:p>
          <a:p>
            <a:r>
              <a:rPr lang="bg-BG" sz="1100" dirty="0" smtClean="0"/>
              <a:t>- минималната </a:t>
            </a:r>
            <a:r>
              <a:rPr lang="bg-BG" sz="1100" dirty="0"/>
              <a:t>температура при която настъпва разрушаване на асфалта чрез използване на изпитване на „thermal stress restrained specimen test” (TSRST</a:t>
            </a:r>
            <a:r>
              <a:rPr lang="bg-BG" sz="1100" dirty="0" smtClean="0"/>
              <a:t>);</a:t>
            </a:r>
          </a:p>
          <a:p>
            <a:r>
              <a:rPr lang="bg-BG" sz="1100" dirty="0" smtClean="0"/>
              <a:t>- </a:t>
            </a:r>
            <a:r>
              <a:rPr lang="bg-BG" sz="1100" dirty="0"/>
              <a:t>запас на якост на опън в зависимост от температурата чрез използване на комбинация от TSRST и UTST (uniaxial tension stress test);</a:t>
            </a:r>
          </a:p>
          <a:p>
            <a:r>
              <a:rPr lang="bg-BG" sz="1100" dirty="0" smtClean="0"/>
              <a:t>- време </a:t>
            </a:r>
            <a:r>
              <a:rPr lang="bg-BG" sz="1100" dirty="0"/>
              <a:t>на релаксация чрез използване на изпитване за релаксация „relaxation test” (RT</a:t>
            </a:r>
            <a:r>
              <a:rPr lang="bg-BG" sz="1100" dirty="0" smtClean="0"/>
              <a:t>);</a:t>
            </a:r>
            <a:endParaRPr lang="bg-BG" sz="1100" dirty="0"/>
          </a:p>
          <a:p>
            <a:r>
              <a:rPr lang="bg-BG" sz="1100" dirty="0" smtClean="0"/>
              <a:t>- крива </a:t>
            </a:r>
            <a:r>
              <a:rPr lang="bg-BG" sz="1100" dirty="0"/>
              <a:t>на пълзене за обратно изчисляване на реологичните параметри чрез използване на „tensile creep tests” (TCT); </a:t>
            </a:r>
          </a:p>
          <a:p>
            <a:r>
              <a:rPr lang="bg-BG" sz="1100" dirty="0"/>
              <a:t>- съпротивление на умора при ниски температури в зависимост от комбинацията от въздействие от ниски температури и механично натоварване, чрез използване на циклично натоварване на едноосов опън (UCTST - uniaxial cyclic tension stress tests).</a:t>
            </a:r>
            <a:endParaRPr lang="bg-BG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953625"/>
            <a:ext cx="4203263" cy="98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5</a:t>
            </a:fld>
            <a:endParaRPr lang="bg-BG" altLang="bg-BG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684" y="1567630"/>
            <a:ext cx="2817845" cy="338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40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2642" y="1556792"/>
            <a:ext cx="375132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400" b="1" dirty="0" smtClean="0"/>
              <a:t>Устойчивост </a:t>
            </a:r>
            <a:r>
              <a:rPr lang="bg-BG" sz="1400" b="1" dirty="0"/>
              <a:t>на крехко </a:t>
            </a:r>
            <a:r>
              <a:rPr lang="bg-BG" sz="1400" b="1" dirty="0" smtClean="0"/>
              <a:t>разрушаване</a:t>
            </a:r>
            <a:r>
              <a:rPr lang="bg-BG" sz="1400" dirty="0" smtClean="0"/>
              <a:t> </a:t>
            </a:r>
            <a:r>
              <a:rPr lang="bg-BG" sz="1400" dirty="0"/>
              <a:t>се определя в съответствие с БДС</a:t>
            </a:r>
            <a:r>
              <a:rPr lang="en-US" sz="1400" dirty="0"/>
              <a:t> </a:t>
            </a:r>
            <a:r>
              <a:rPr lang="bg-BG" sz="1400" dirty="0"/>
              <a:t>EN 12697-44 „Асфалтови смеси. Методи за изпитване на горещи асфалтови смеси. Част 44: Определяне на разпространение на пукнатини чрез изпитване на полукръг на огъване</a:t>
            </a:r>
            <a:r>
              <a:rPr lang="bg-BG" sz="1400" dirty="0" smtClean="0"/>
              <a:t>“.</a:t>
            </a:r>
            <a:r>
              <a:rPr lang="bg-BG" sz="1400" dirty="0"/>
              <a:t> Резултатите могат да се използват за изчисляване на:</a:t>
            </a:r>
          </a:p>
          <a:p>
            <a:r>
              <a:rPr lang="bg-BG" sz="1400" dirty="0"/>
              <a:t>- максималния товар, на който може да се съпротивлява преди разрушаване пробно тяло от материала с предварително направена пукнатина;</a:t>
            </a:r>
          </a:p>
          <a:p>
            <a:r>
              <a:rPr lang="bg-BG" sz="1400" dirty="0"/>
              <a:t>- кога наличието на пукнатина е критично</a:t>
            </a:r>
            <a:r>
              <a:rPr lang="bg-BG" sz="1400" dirty="0" smtClean="0"/>
              <a:t>.</a:t>
            </a:r>
            <a:endParaRPr lang="bg-BG" sz="1400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АСФАЛТОБЕТОН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27476" y="725252"/>
            <a:ext cx="2664296" cy="403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094" y="4510868"/>
            <a:ext cx="6623892" cy="165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6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970464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АСФАЛТОБЕТОН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556792"/>
            <a:ext cx="23042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1600" b="1" dirty="0"/>
              <a:t>Сцепление след полиране - </a:t>
            </a:r>
            <a:r>
              <a:rPr lang="bg-BG" sz="1600" dirty="0"/>
              <a:t>определя се сцеплението след полиране в съответствие с БДС</a:t>
            </a:r>
            <a:r>
              <a:rPr lang="en-US" sz="1600" dirty="0"/>
              <a:t> </a:t>
            </a:r>
            <a:r>
              <a:rPr lang="bg-BG" sz="1600" dirty="0"/>
              <a:t>EN 12697-49 „Асфалтови смеси. Методи за изпитване на горещи асфалтови смеси. Част 49: Определяне на сцеплението след полиране“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281" y="4941168"/>
            <a:ext cx="664210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00808"/>
            <a:ext cx="5256584" cy="33284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7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52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АСФАЛТОБЕТОН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683568" y="1556792"/>
            <a:ext cx="792088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1400" dirty="0"/>
              <a:t>в</a:t>
            </a:r>
            <a:r>
              <a:rPr lang="bg-BG" sz="1400" dirty="0" smtClean="0"/>
              <a:t>ъведени </a:t>
            </a:r>
            <a:r>
              <a:rPr lang="bg-BG" sz="1400" dirty="0"/>
              <a:t>са </a:t>
            </a:r>
            <a:r>
              <a:rPr lang="bg-BG" sz="1400" b="1" dirty="0"/>
              <a:t>допълнителни избираеми сита за характеризиране на </a:t>
            </a:r>
            <a:r>
              <a:rPr lang="bg-BG" sz="1400" b="1" dirty="0" smtClean="0"/>
              <a:t>зърнометрията</a:t>
            </a:r>
            <a:r>
              <a:rPr lang="bg-BG" sz="1400" dirty="0" smtClean="0"/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1400" dirty="0" smtClean="0"/>
              <a:t>съществени </a:t>
            </a:r>
            <a:r>
              <a:rPr lang="bg-BG" sz="1400" dirty="0"/>
              <a:t>изменения има и в точката „</a:t>
            </a:r>
            <a:r>
              <a:rPr lang="bg-BG" sz="1400" b="1" dirty="0"/>
              <a:t>Количество свързващо вещество</a:t>
            </a:r>
            <a:r>
              <a:rPr lang="bg-BG" sz="1400" dirty="0" smtClean="0"/>
              <a:t>“;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400" dirty="0" smtClean="0"/>
              <a:t>за </a:t>
            </a:r>
            <a:r>
              <a:rPr lang="bg-BG" sz="1400" dirty="0"/>
              <a:t>някои характеристики са въведени допълнителни </a:t>
            </a:r>
            <a:r>
              <a:rPr lang="bg-BG" sz="1400" dirty="0" smtClean="0"/>
              <a:t>категории</a:t>
            </a:r>
            <a:r>
              <a:rPr lang="bg-BG" sz="1400" b="1" dirty="0" smtClean="0"/>
              <a:t>: </a:t>
            </a:r>
            <a:r>
              <a:rPr lang="bg-BG" sz="1400" b="1" i="1" dirty="0" smtClean="0"/>
              <a:t>VFB</a:t>
            </a:r>
            <a:r>
              <a:rPr lang="bg-BG" sz="1400" b="1" baseline="-25000" dirty="0" smtClean="0"/>
              <a:t>min</a:t>
            </a:r>
            <a:r>
              <a:rPr lang="bg-BG" sz="1400" dirty="0" smtClean="0"/>
              <a:t>,</a:t>
            </a:r>
            <a:r>
              <a:rPr lang="bg-BG" sz="1400" baseline="-25000" dirty="0" smtClean="0"/>
              <a:t> </a:t>
            </a:r>
            <a:r>
              <a:rPr lang="bg-BG" sz="1400" b="1" i="1" dirty="0" smtClean="0"/>
              <a:t>ITSR</a:t>
            </a:r>
            <a:r>
              <a:rPr lang="bg-BG" sz="1400" b="1" baseline="-25000" dirty="0" smtClean="0"/>
              <a:t>min</a:t>
            </a:r>
            <a:r>
              <a:rPr lang="bg-BG" sz="1400" b="1" dirty="0" smtClean="0"/>
              <a:t>, </a:t>
            </a:r>
            <a:r>
              <a:rPr lang="bg-BG" sz="1400" b="1" i="1" dirty="0" smtClean="0"/>
              <a:t>WTS</a:t>
            </a:r>
            <a:r>
              <a:rPr lang="bg-BG" sz="1400" b="1" baseline="-25000" dirty="0" smtClean="0"/>
              <a:t>AIRmax</a:t>
            </a:r>
            <a:r>
              <a:rPr lang="bg-BG" sz="1400" b="1" dirty="0" smtClean="0"/>
              <a:t>,</a:t>
            </a:r>
            <a:r>
              <a:rPr lang="bg-BG" sz="1400" b="1" baseline="-25000" dirty="0" smtClean="0"/>
              <a:t> </a:t>
            </a:r>
            <a:r>
              <a:rPr lang="bg-BG" sz="1400" b="1" i="1" dirty="0"/>
              <a:t>PRD</a:t>
            </a:r>
            <a:r>
              <a:rPr lang="bg-BG" sz="1400" b="1" cap="all" baseline="-25000" dirty="0"/>
              <a:t>air</a:t>
            </a:r>
            <a:r>
              <a:rPr lang="bg-BG" sz="1400" b="1" baseline="-25000" dirty="0"/>
              <a:t>max</a:t>
            </a:r>
            <a:r>
              <a:rPr lang="bg-BG" sz="1400" b="1" dirty="0" smtClean="0"/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1400" dirty="0"/>
              <a:t>за някои </a:t>
            </a:r>
            <a:r>
              <a:rPr lang="bg-BG" sz="1400" dirty="0" smtClean="0"/>
              <a:t>изпитвания са въведени </a:t>
            </a:r>
            <a:r>
              <a:rPr lang="bg-BG" sz="1400" dirty="0"/>
              <a:t>допълнителни </a:t>
            </a:r>
            <a:r>
              <a:rPr lang="bg-BG" sz="1400" dirty="0" smtClean="0"/>
              <a:t>характеристики </a:t>
            </a:r>
            <a:r>
              <a:rPr lang="bg-BG" sz="1400" b="1" dirty="0" smtClean="0"/>
              <a:t>:</a:t>
            </a:r>
            <a:r>
              <a:rPr lang="bg-BG" sz="1400" b="1" i="1" dirty="0" smtClean="0"/>
              <a:t> i/C</a:t>
            </a:r>
            <a:r>
              <a:rPr lang="bg-BG" sz="1400" b="1" baseline="-25000" dirty="0" smtClean="0"/>
              <a:t>min</a:t>
            </a:r>
            <a:r>
              <a:rPr lang="bg-BG" sz="1400" b="1" dirty="0" smtClean="0"/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1400" dirty="0" smtClean="0"/>
              <a:t>добавена е нова процедура за определяне устойчивостта на пластична деформация: </a:t>
            </a:r>
            <a:r>
              <a:rPr lang="bg-BG" sz="1400" dirty="0"/>
              <a:t>Уред с малък размер</a:t>
            </a:r>
            <a:r>
              <a:rPr lang="bg-BG" sz="1400" baseline="30000" dirty="0"/>
              <a:t>а</a:t>
            </a:r>
            <a:r>
              <a:rPr lang="bg-BG" sz="1400" dirty="0"/>
              <a:t>, процедура В, кондициониране на въздух, максимална дълбочина на коловоза, </a:t>
            </a:r>
            <a:r>
              <a:rPr lang="bg-BG" sz="1400" b="1" i="1" dirty="0" smtClean="0"/>
              <a:t>R</a:t>
            </a:r>
            <a:r>
              <a:rPr lang="en-US" sz="1400" b="1" i="1" dirty="0" smtClean="0"/>
              <a:t>d</a:t>
            </a:r>
            <a:r>
              <a:rPr lang="bg-BG" sz="1400" b="1" cap="all" baseline="-25000" dirty="0" smtClean="0"/>
              <a:t>air</a:t>
            </a:r>
            <a:r>
              <a:rPr lang="bg-BG" sz="1400" b="1" baseline="-25000" dirty="0" smtClean="0"/>
              <a:t>max</a:t>
            </a:r>
            <a:r>
              <a:rPr lang="bg-BG" sz="1400" b="1" dirty="0" smtClean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400" dirty="0"/>
              <a:t>за някои характеристики са </a:t>
            </a:r>
            <a:r>
              <a:rPr lang="bg-BG" sz="1400" dirty="0" smtClean="0"/>
              <a:t>намалени категориите</a:t>
            </a:r>
            <a:r>
              <a:rPr lang="bg-BG" sz="1400" b="1" dirty="0" smtClean="0"/>
              <a:t>:</a:t>
            </a:r>
            <a:r>
              <a:rPr lang="bg-BG" sz="1400" dirty="0"/>
              <a:t> </a:t>
            </a:r>
            <a:r>
              <a:rPr lang="bg-BG" sz="1400" dirty="0" smtClean="0"/>
              <a:t>устойчивост </a:t>
            </a:r>
            <a:r>
              <a:rPr lang="bg-BG" sz="1400" dirty="0"/>
              <a:t>на изтриване от гуми с </a:t>
            </a:r>
            <a:r>
              <a:rPr lang="bg-BG" sz="1400" dirty="0" smtClean="0"/>
              <a:t>шипове - премахнати </a:t>
            </a:r>
            <a:r>
              <a:rPr lang="bg-BG" sz="1400" dirty="0"/>
              <a:t>са </a:t>
            </a:r>
            <a:r>
              <a:rPr lang="en-US" sz="1400" b="1" i="1" dirty="0"/>
              <a:t>Ab</a:t>
            </a:r>
            <a:r>
              <a:rPr lang="en-US" sz="1400" b="1" dirty="0"/>
              <a:t>r</a:t>
            </a:r>
            <a:r>
              <a:rPr lang="en-US" sz="1400" b="1" baseline="-25000" dirty="0"/>
              <a:t>Amax5</a:t>
            </a:r>
            <a:r>
              <a:rPr lang="bg-BG" sz="1400" b="1" baseline="-25000" dirty="0"/>
              <a:t>5 </a:t>
            </a:r>
            <a:r>
              <a:rPr lang="bg-BG" sz="1400" dirty="0"/>
              <a:t>и </a:t>
            </a:r>
            <a:r>
              <a:rPr lang="en-US" sz="1400" b="1" i="1" dirty="0" err="1"/>
              <a:t>Ab</a:t>
            </a:r>
            <a:r>
              <a:rPr lang="en-US" sz="1400" b="1" dirty="0" err="1"/>
              <a:t>r</a:t>
            </a:r>
            <a:r>
              <a:rPr lang="en-US" sz="1400" b="1" baseline="-25000" dirty="0" err="1"/>
              <a:t>Amax</a:t>
            </a:r>
            <a:r>
              <a:rPr lang="bg-BG" sz="1400" baseline="-25000" dirty="0"/>
              <a:t>6</a:t>
            </a:r>
            <a:r>
              <a:rPr lang="en-US" sz="1400" baseline="-25000" dirty="0" smtClean="0"/>
              <a:t>0</a:t>
            </a:r>
            <a:r>
              <a:rPr lang="bg-BG" sz="1400" dirty="0" smtClean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400" dirty="0"/>
              <a:t>добавен е нов показател при </a:t>
            </a:r>
            <a:r>
              <a:rPr lang="bg-BG" sz="1400" dirty="0" smtClean="0"/>
              <a:t>определяне устойчивостта </a:t>
            </a:r>
            <a:r>
              <a:rPr lang="bg-BG" sz="1400" dirty="0"/>
              <a:t>на </a:t>
            </a:r>
            <a:r>
              <a:rPr lang="bg-BG" sz="1400" dirty="0" smtClean="0"/>
              <a:t>умора </a:t>
            </a:r>
            <a:r>
              <a:rPr lang="bg-BG" sz="1400" dirty="0"/>
              <a:t>- брой </a:t>
            </a:r>
            <a:r>
              <a:rPr lang="bg-BG" sz="1400" dirty="0" smtClean="0"/>
              <a:t>цикли </a:t>
            </a:r>
            <a:r>
              <a:rPr lang="bg-BG" sz="1400" b="1" i="1" dirty="0" smtClean="0"/>
              <a:t>N</a:t>
            </a:r>
            <a:r>
              <a:rPr lang="bg-BG" sz="1400" b="1" baseline="-25000" dirty="0" smtClean="0"/>
              <a:t>macro min</a:t>
            </a:r>
            <a:r>
              <a:rPr lang="bg-BG" sz="1400" b="1" dirty="0" smtClean="0"/>
              <a:t>;</a:t>
            </a:r>
            <a:endParaRPr lang="bg-BG" sz="1400" b="1" baseline="-25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добавен е метод за изпитване за определяне устойчивостта на огън: </a:t>
            </a:r>
            <a:r>
              <a:rPr lang="ru-RU" sz="1400" dirty="0" smtClean="0"/>
              <a:t>„БДС </a:t>
            </a:r>
            <a:r>
              <a:rPr lang="ru-RU" sz="1400" dirty="0"/>
              <a:t>EN ISO 11925-2</a:t>
            </a:r>
            <a:r>
              <a:rPr lang="ru-RU" sz="1400" dirty="0" smtClean="0"/>
              <a:t>“;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400" dirty="0"/>
              <a:t>въведена е максимална устойчивост по </a:t>
            </a:r>
            <a:r>
              <a:rPr lang="bg-BG" sz="1400" dirty="0" smtClean="0"/>
              <a:t>Маршал;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400" dirty="0" smtClean="0"/>
              <a:t>направени </a:t>
            </a:r>
            <a:r>
              <a:rPr lang="bg-BG" sz="1400" dirty="0"/>
              <a:t>са съществени </a:t>
            </a:r>
            <a:r>
              <a:rPr lang="bg-BG" sz="1400" dirty="0" smtClean="0"/>
              <a:t>изменения в точка „Устойчивост </a:t>
            </a:r>
            <a:r>
              <a:rPr lang="bg-BG" sz="1400" dirty="0"/>
              <a:t>на гориво за приложение на </a:t>
            </a:r>
            <a:r>
              <a:rPr lang="bg-BG" sz="1400" dirty="0" smtClean="0"/>
              <a:t>летища“ и „Температура на сместа“;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400" dirty="0" smtClean="0"/>
              <a:t>във </a:t>
            </a:r>
            <a:r>
              <a:rPr lang="bg-BG" sz="1400" dirty="0"/>
              <a:t>всяка точка с характеристики е добавена </a:t>
            </a:r>
            <a:r>
              <a:rPr lang="bg-BG" sz="1400" b="1" dirty="0"/>
              <a:t>възможност за определяне на специфични условия</a:t>
            </a:r>
            <a:r>
              <a:rPr lang="bg-BG" sz="1400" dirty="0"/>
              <a:t> в документите, свързани с приложението на </a:t>
            </a:r>
            <a:r>
              <a:rPr lang="bg-BG" sz="1400" dirty="0" smtClean="0"/>
              <a:t>продукта;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400" dirty="0" smtClean="0"/>
              <a:t>несъвместимите </a:t>
            </a:r>
            <a:r>
              <a:rPr lang="bg-BG" sz="1400" dirty="0"/>
              <a:t>изисквания са дадени в една обобщаваща </a:t>
            </a:r>
            <a:r>
              <a:rPr lang="bg-BG" sz="1400" dirty="0" smtClean="0"/>
              <a:t>точка.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8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52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800" b="1" dirty="0">
                <a:latin typeface="Tahoma" pitchFamily="34" charset="0"/>
              </a:rPr>
              <a:t>АСФАЛТОБЕТОН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8186" y="625487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i="1" dirty="0">
                <a:solidFill>
                  <a:srgbClr val="008080"/>
                </a:solidFill>
              </a:rPr>
              <a:t>Семинар на „Съюз на строителните лабораторни специалисти в България”</a:t>
            </a:r>
          </a:p>
          <a:p>
            <a:r>
              <a:rPr lang="bg-BG" sz="1200" i="1" dirty="0">
                <a:solidFill>
                  <a:srgbClr val="008080"/>
                </a:solidFill>
              </a:rPr>
              <a:t>гр. Плевен, 30.11-1.12.2017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852242" y="2060848"/>
            <a:ext cx="73448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/>
              <a:t>Точка шеста „Оценка на съответствието“ е променена съгласно новите изисквания „Оценяване и проверка на постоянството на експлоатационните показатели – AVCP“.</a:t>
            </a:r>
          </a:p>
          <a:p>
            <a:r>
              <a:rPr lang="bg-BG" dirty="0"/>
              <a:t>Разширено е съдържанието на експедиционната бележка за доставката.</a:t>
            </a:r>
          </a:p>
          <a:p>
            <a:r>
              <a:rPr lang="bg-BG" dirty="0"/>
              <a:t>Приложение ZA е с нов текст в съответствие с правилата на Регламент (ЕС) № 305/2011 (CPR).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7F34C-EE6F-4E5B-BF44-D11EC45D2E84}" type="slidenum">
              <a:rPr lang="bg-BG" altLang="bg-BG" smtClean="0"/>
              <a:pPr/>
              <a:t>9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52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1666</TotalTime>
  <Words>718</Words>
  <Application>Microsoft Office PowerPoint</Application>
  <PresentationFormat>On-screen Show (4:3)</PresentationFormat>
  <Paragraphs>103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Radial</vt:lpstr>
      <vt:lpstr>Нови моменти в EN 13108-1:2016  и EN 13108-5:2016, влизащи в сила от м. март 2018 г.</vt:lpstr>
      <vt:lpstr>АСФАЛТОБЕТОН</vt:lpstr>
      <vt:lpstr>АСФАЛТОБЕТОН</vt:lpstr>
      <vt:lpstr>АСФАЛТОБЕТОН</vt:lpstr>
      <vt:lpstr>АСФАЛТОБЕТОН</vt:lpstr>
      <vt:lpstr>АСФАЛТОБЕТОН</vt:lpstr>
      <vt:lpstr>АСФАЛТОБЕТОН</vt:lpstr>
      <vt:lpstr>АСФАЛТОБЕТОН</vt:lpstr>
      <vt:lpstr>АСФАЛТОБЕТОН</vt:lpstr>
      <vt:lpstr>СПЛИТ МАСТИК АСФАЛТ</vt:lpstr>
      <vt:lpstr>СПЛИТ МАСТИК АСФАЛТ</vt:lpstr>
      <vt:lpstr>СПЛИТ МАСТИК АСФАЛТ</vt:lpstr>
      <vt:lpstr>Нови моменти в EN 13108-1:2016  и EN 13108-5:2016, влизащи в сила от м. март 2018 г.</vt:lpstr>
    </vt:vector>
  </TitlesOfParts>
  <Company>RUTEX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 НА ИЗИСКВАНИЯТА КЪМ АСФАЛТОВИТЕ СМЕСИ В СЕРИЯТА ЕВРОПЕЙСКИ СТАНДАРТИ EN13108 С ТОЗИ НА БДС 4132 И ТЕХНИЧЕСКА СПЕСИФИКАЦИЯ 2007</dc:title>
  <dc:creator>WINDOWS XP</dc:creator>
  <cp:lastModifiedBy>Vesela</cp:lastModifiedBy>
  <cp:revision>82</cp:revision>
  <dcterms:created xsi:type="dcterms:W3CDTF">2008-02-03T08:18:17Z</dcterms:created>
  <dcterms:modified xsi:type="dcterms:W3CDTF">2017-11-29T23:33:05Z</dcterms:modified>
</cp:coreProperties>
</file>