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4" r:id="rId1"/>
  </p:sldMasterIdLst>
  <p:notesMasterIdLst>
    <p:notesMasterId r:id="rId46"/>
  </p:notesMasterIdLst>
  <p:sldIdLst>
    <p:sldId id="256" r:id="rId2"/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17" r:id="rId11"/>
    <p:sldId id="306" r:id="rId12"/>
    <p:sldId id="307" r:id="rId13"/>
    <p:sldId id="308" r:id="rId14"/>
    <p:sldId id="309" r:id="rId15"/>
    <p:sldId id="310" r:id="rId16"/>
    <p:sldId id="318" r:id="rId17"/>
    <p:sldId id="311" r:id="rId18"/>
    <p:sldId id="313" r:id="rId19"/>
    <p:sldId id="312" r:id="rId20"/>
    <p:sldId id="314" r:id="rId21"/>
    <p:sldId id="316" r:id="rId22"/>
    <p:sldId id="297" r:id="rId23"/>
    <p:sldId id="276" r:id="rId24"/>
    <p:sldId id="277" r:id="rId25"/>
    <p:sldId id="278" r:id="rId26"/>
    <p:sldId id="295" r:id="rId27"/>
    <p:sldId id="296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90" r:id="rId39"/>
    <p:sldId id="291" r:id="rId40"/>
    <p:sldId id="289" r:id="rId41"/>
    <p:sldId id="319" r:id="rId42"/>
    <p:sldId id="292" r:id="rId43"/>
    <p:sldId id="293" r:id="rId44"/>
    <p:sldId id="294" r:id="rId45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80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3" autoAdjust="0"/>
    <p:restoredTop sz="94660"/>
  </p:normalViewPr>
  <p:slideViewPr>
    <p:cSldViewPr>
      <p:cViewPr varScale="1">
        <p:scale>
          <a:sx n="86" d="100"/>
          <a:sy n="86" d="100"/>
        </p:scale>
        <p:origin x="-1478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EA0D7-7E61-4806-AB5D-983786F836B0}" type="datetimeFigureOut">
              <a:rPr lang="bg-BG" smtClean="0"/>
              <a:t>28.11.2017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D705E-DAA4-4930-B20F-28E6C7952D6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7519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03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17203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203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203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4416 w 1000"/>
                <a:gd name="T3" fmla="*/ 0 h 1000"/>
                <a:gd name="T4" fmla="*/ 4917 w 1000"/>
                <a:gd name="T5" fmla="*/ 500 h 1000"/>
                <a:gd name="T6" fmla="*/ 4417 w 1000"/>
                <a:gd name="T7" fmla="*/ 1000 h 1000"/>
                <a:gd name="T8" fmla="*/ 0 w 1000"/>
                <a:gd name="T9" fmla="*/ 1000 h 1000"/>
                <a:gd name="T10" fmla="*/ 0 w 1000"/>
                <a:gd name="T11" fmla="*/ 0 h 1000"/>
                <a:gd name="T12" fmla="*/ G4 w 1000"/>
                <a:gd name="T13" fmla="*/ G1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203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7203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bg-BG" altLang="bg-BG" noProof="0" smtClean="0"/>
              <a:t>Click to edit Master title style</a:t>
            </a:r>
          </a:p>
        </p:txBody>
      </p:sp>
      <p:sp>
        <p:nvSpPr>
          <p:cNvPr id="17204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bg-BG" altLang="bg-BG" noProof="0" smtClean="0"/>
              <a:t>Click to edit Master subtitle style</a:t>
            </a:r>
          </a:p>
        </p:txBody>
      </p:sp>
      <p:sp>
        <p:nvSpPr>
          <p:cNvPr id="172041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172042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172043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449C8A38-84CD-4476-9687-41CA2988FFD0}" type="slidenum">
              <a:rPr lang="bg-BG" altLang="bg-BG"/>
              <a:pPr/>
              <a:t>‹#›</a:t>
            </a:fld>
            <a:endParaRPr lang="bg-BG" alt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8A587-DD35-4AF0-A498-7F5E1D053AF4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073930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47C02-8A33-4999-803A-F29F9C0982C8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237003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FD7F34C-EE6F-4E5B-BF44-D11EC45D2E84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540851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46C8E-D0D5-43E2-BD1C-35A59898B0D5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695355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84C46-BEC3-4894-807E-69A7099F74D9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58275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FA30C-CA5B-4C0D-B380-1CBA22F741B7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08551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1CF25-AB99-435E-894D-4056EAE8AFC6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10783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A6092F-4F25-42DE-86E3-66EF60B7A00D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440464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B7D29-781E-48E8-8C53-6375E7CE180A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59856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9BE00-D274-449B-89F1-9504CCE01681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192900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D6058-BD4F-4960-A316-70293D4627ED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39111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010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71011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1012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6499 w 1000"/>
                <a:gd name="T3" fmla="*/ 0 h 1000"/>
                <a:gd name="T4" fmla="*/ 7000 w 1000"/>
                <a:gd name="T5" fmla="*/ 500 h 1000"/>
                <a:gd name="T6" fmla="*/ 6500 w 1000"/>
                <a:gd name="T7" fmla="*/ 1000 h 1000"/>
                <a:gd name="T8" fmla="*/ 0 w 1000"/>
                <a:gd name="T9" fmla="*/ 1000 h 1000"/>
                <a:gd name="T10" fmla="*/ 0 w 1000"/>
                <a:gd name="T11" fmla="*/ 0 h 1000"/>
                <a:gd name="T12" fmla="*/ G4 w 1000"/>
                <a:gd name="T13" fmla="*/ G1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1013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7101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title style</a:t>
            </a:r>
          </a:p>
        </p:txBody>
      </p:sp>
      <p:sp>
        <p:nvSpPr>
          <p:cNvPr id="17101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  <a:p>
            <a:pPr lvl="2"/>
            <a:r>
              <a:rPr lang="bg-BG" altLang="bg-BG" smtClean="0"/>
              <a:t>Third level</a:t>
            </a:r>
          </a:p>
          <a:p>
            <a:pPr lvl="3"/>
            <a:r>
              <a:rPr lang="bg-BG" altLang="bg-BG" smtClean="0"/>
              <a:t>Fourth level</a:t>
            </a:r>
          </a:p>
          <a:p>
            <a:pPr lvl="4"/>
            <a:r>
              <a:rPr lang="bg-BG" altLang="bg-BG" smtClean="0"/>
              <a:t>Fifth level</a:t>
            </a:r>
          </a:p>
        </p:txBody>
      </p:sp>
      <p:sp>
        <p:nvSpPr>
          <p:cNvPr id="17101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bg-BG" altLang="bg-BG"/>
          </a:p>
        </p:txBody>
      </p:sp>
      <p:sp>
        <p:nvSpPr>
          <p:cNvPr id="17101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bg-BG" altLang="bg-BG"/>
          </a:p>
        </p:txBody>
      </p:sp>
      <p:sp>
        <p:nvSpPr>
          <p:cNvPr id="17101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18CDBEB6-0366-424B-BB2F-BEF5D99F4382}" type="slidenum">
              <a:rPr lang="bg-BG" altLang="bg-BG"/>
              <a:pPr/>
              <a:t>‹#›</a:t>
            </a:fld>
            <a:endParaRPr lang="bg-BG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3699" y="1340768"/>
            <a:ext cx="8304213" cy="1609725"/>
          </a:xfrm>
        </p:spPr>
        <p:txBody>
          <a:bodyPr/>
          <a:lstStyle/>
          <a:p>
            <a:r>
              <a:rPr lang="bg-BG" sz="2000" dirty="0" smtClean="0"/>
              <a:t>Вземане на проби от асфалтови смеси и битумни свързващи вещества съгласно БДС EN 12697-27:2006 и  БДС EN 58:2012</a:t>
            </a:r>
            <a:endParaRPr lang="bg-BG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051720" y="3860800"/>
            <a:ext cx="511256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400" b="1" i="1" dirty="0">
                <a:solidFill>
                  <a:srgbClr val="008080"/>
                </a:solidFill>
              </a:rPr>
              <a:t>доц. д-р инж. В </a:t>
            </a:r>
            <a:r>
              <a:rPr lang="bg-BG" sz="1400" b="1" i="1" dirty="0" smtClean="0">
                <a:solidFill>
                  <a:srgbClr val="008080"/>
                </a:solidFill>
              </a:rPr>
              <a:t>Филипова</a:t>
            </a:r>
            <a:endParaRPr lang="bg-BG" altLang="bg-BG" sz="1400" dirty="0">
              <a:solidFill>
                <a:srgbClr val="00808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186" y="6216864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99" y="9743"/>
            <a:ext cx="1671997" cy="88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44208" y="23148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rgbClr val="008080"/>
                </a:solidFill>
              </a:rPr>
              <a:t>Катедра „Пътища“</a:t>
            </a:r>
            <a:endParaRPr lang="bg-BG" dirty="0">
              <a:solidFill>
                <a:srgbClr val="00808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9C8A38-84CD-4476-9687-41CA2988FFD0}" type="slidenum">
              <a:rPr lang="bg-BG" altLang="bg-BG" smtClean="0"/>
              <a:pPr/>
              <a:t>1</a:t>
            </a:fld>
            <a:endParaRPr lang="bg-BG" alt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/>
              <a:t>4.5  Вземане на проби от положен, но не валиран материал, с помощта на тави за вземане на проби</a:t>
            </a:r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10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8" name="Картина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00" y="3857893"/>
            <a:ext cx="7896368" cy="170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8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528206" y="1772816"/>
            <a:ext cx="79928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/>
              <a:t>4.6  Вземане на проби от положен, но не валиран материал, от </a:t>
            </a:r>
            <a:r>
              <a:rPr lang="bg-BG" b="1" dirty="0" smtClean="0"/>
              <a:t>ивична изрезка </a:t>
            </a:r>
            <a:r>
              <a:rPr lang="bg-BG" dirty="0" smtClean="0"/>
              <a:t> </a:t>
            </a:r>
            <a:endParaRPr lang="bg-BG" dirty="0" smtClean="0"/>
          </a:p>
          <a:p>
            <a:pPr hangingPunct="0"/>
            <a:endParaRPr lang="bg-BG" dirty="0"/>
          </a:p>
          <a:p>
            <a:pPr hangingPunct="0"/>
            <a:r>
              <a:rPr lang="bg-BG" dirty="0"/>
              <a:t> лопата или гребка 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11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2738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/>
              <a:t>4.7  Вземане на проби от положен и уплътнен материал чрез изрязване на ядки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12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58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/>
              <a:t>4.8  Вземане на проби от положен и уплътнен материал чрез изсичане или изрязване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13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44594"/>
            <a:ext cx="2722735" cy="2682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83" y="4035592"/>
            <a:ext cx="4221221" cy="170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101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/>
              <a:t>4.9. Вземане на проби от пластинчат конвейер на асфалтова база с непрекъснат процес 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14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9337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dirty="0"/>
              <a:t>5  Вземане на проби от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фракции</a:t>
            </a:r>
            <a:r>
              <a:rPr lang="bg-BG" b="1" dirty="0"/>
              <a:t>, складирани на </a:t>
            </a:r>
            <a:r>
              <a:rPr lang="bg-BG" b="1" dirty="0" smtClean="0"/>
              <a:t>купчина (</a:t>
            </a:r>
            <a:r>
              <a:rPr lang="bg-BG" b="1" dirty="0"/>
              <a:t>Вземане на проби от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, складиран </a:t>
            </a:r>
            <a:r>
              <a:rPr lang="bg-BG" b="1" dirty="0"/>
              <a:t>на </a:t>
            </a:r>
            <a:r>
              <a:rPr lang="bg-BG" b="1" dirty="0" smtClean="0"/>
              <a:t>купчина)</a:t>
            </a:r>
            <a:endParaRPr lang="bg-BG" dirty="0"/>
          </a:p>
          <a:p>
            <a:pPr hangingPunct="0"/>
            <a:r>
              <a:rPr lang="bg-BG" b="1" dirty="0" smtClean="0"/>
              <a:t> 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15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297064"/>
              </p:ext>
            </p:extLst>
          </p:nvPr>
        </p:nvGraphicFramePr>
        <p:xfrm>
          <a:off x="1457800" y="2564904"/>
          <a:ext cx="5832648" cy="3579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r:id="rId3" imgW="8625254" imgH="4950069" progId="Imaging.Document">
                  <p:embed/>
                </p:oleObj>
              </mc:Choice>
              <mc:Fallback>
                <p:oleObj r:id="rId3" imgW="8625254" imgH="4950069" progId="Imaging.Documen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800" y="2564904"/>
                        <a:ext cx="5832648" cy="35797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633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48186" y="1371599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dirty="0" smtClean="0"/>
              <a:t>6  Маркиране и опаковане</a:t>
            </a:r>
            <a:endParaRPr lang="bg-BG" dirty="0"/>
          </a:p>
          <a:p>
            <a:pPr hangingPunct="0"/>
            <a:r>
              <a:rPr lang="bg-BG" b="1" dirty="0" smtClean="0"/>
              <a:t> 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16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10" name="Правоъгълник 9"/>
          <p:cNvSpPr/>
          <p:nvPr/>
        </p:nvSpPr>
        <p:spPr>
          <a:xfrm>
            <a:off x="611560" y="1814425"/>
            <a:ext cx="835292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 hangingPunct="0">
              <a:spcAft>
                <a:spcPts val="0"/>
              </a:spcAft>
            </a:pPr>
            <a:r>
              <a:rPr lang="bg-BG" sz="1600" b="1" dirty="0">
                <a:latin typeface="Tahoma" panose="020B0604030504040204" pitchFamily="34" charset="0"/>
                <a:ea typeface="Times New Roman" panose="02020603050405020304" pitchFamily="18" charset="0"/>
              </a:rPr>
              <a:t>6.1 Протокол за вземане на проби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Всяка проба или контейнер </a:t>
            </a: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(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съд</a:t>
            </a: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 трябва да бъде ясно маркирана и придружена от протокол за вземане на проби, съдържащ най-малко следната информация: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 	</a:t>
            </a: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a)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Номер на договора/обекта;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b)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местонахождение;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c)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номер на пробата;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d)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дата и час на вземане на пробите;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e)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метод на вземане на пробите;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f)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тип на материала;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g)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производител </a:t>
            </a: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(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ако е известен</a:t>
            </a: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;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h)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предприемач </a:t>
            </a: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(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ако е известен</a:t>
            </a: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;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</a:t>
            </a:r>
            <a:r>
              <a:rPr lang="en-US" sz="1600" dirty="0" err="1">
                <a:latin typeface="Tahoma" panose="020B0604030504040204" pitchFamily="34" charset="0"/>
                <a:ea typeface="Times New Roman" panose="02020603050405020304" pitchFamily="18" charset="0"/>
              </a:rPr>
              <a:t>i</a:t>
            </a: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подпис на лицето, което взема проби; 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en-US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j)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	име на лицето, което взема проби, изписано с главни печатни букви.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 </a:t>
            </a:r>
            <a:r>
              <a:rPr lang="bg-BG" sz="1600" b="1" dirty="0" smtClean="0">
                <a:latin typeface="Tahoma" panose="020B0604030504040204" pitchFamily="34" charset="0"/>
                <a:ea typeface="Times New Roman" panose="02020603050405020304" pitchFamily="18" charset="0"/>
              </a:rPr>
              <a:t>6.2 </a:t>
            </a:r>
            <a:r>
              <a:rPr lang="bg-BG" sz="1600" b="1" dirty="0">
                <a:latin typeface="Tahoma" panose="020B0604030504040204" pitchFamily="34" charset="0"/>
                <a:ea typeface="Times New Roman" panose="02020603050405020304" pitchFamily="18" charset="0"/>
              </a:rPr>
              <a:t>Опаковане</a:t>
            </a:r>
            <a:endParaRPr lang="bg-BG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 hangingPunct="0">
              <a:spcAft>
                <a:spcPts val="0"/>
              </a:spcAft>
            </a:pP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Обединени проби от </a:t>
            </a:r>
            <a:r>
              <a:rPr lang="bg-BG" sz="1600" dirty="0" smtClean="0">
                <a:latin typeface="Tahoma" panose="020B0604030504040204" pitchFamily="34" charset="0"/>
                <a:ea typeface="Times New Roman" panose="02020603050405020304" pitchFamily="18" charset="0"/>
              </a:rPr>
              <a:t>асфалтови </a:t>
            </a:r>
            <a:r>
              <a:rPr lang="bg-BG" sz="1600" dirty="0">
                <a:latin typeface="Tahoma" panose="020B0604030504040204" pitchFamily="34" charset="0"/>
                <a:ea typeface="Times New Roman" panose="02020603050405020304" pitchFamily="18" charset="0"/>
              </a:rPr>
              <a:t>смеси трябва да бъдат опаковани така, че да не се получи никакво замърсяване или повреда на материала.</a:t>
            </a:r>
            <a:endParaRPr lang="bg-BG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98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48186" y="1340768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dirty="0" smtClean="0"/>
              <a:t>Нов стандарт, гласуван 2017 година</a:t>
            </a:r>
            <a:endParaRPr lang="bg-BG" dirty="0"/>
          </a:p>
          <a:p>
            <a:pPr hangingPunct="0"/>
            <a:r>
              <a:rPr lang="bg-BG" b="1" dirty="0" smtClean="0"/>
              <a:t> 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17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10" name="Rectangle 9"/>
          <p:cNvSpPr/>
          <p:nvPr/>
        </p:nvSpPr>
        <p:spPr>
          <a:xfrm>
            <a:off x="537134" y="1700808"/>
            <a:ext cx="76149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/>
              <a:t>Следните значителни промени са направени в </a:t>
            </a:r>
            <a:r>
              <a:rPr lang="en-US" dirty="0"/>
              <a:t>EN </a:t>
            </a:r>
            <a:r>
              <a:rPr lang="bg-BG" dirty="0"/>
              <a:t>12697-27:2017:</a:t>
            </a:r>
          </a:p>
          <a:p>
            <a:pPr lvl="0"/>
            <a:r>
              <a:rPr lang="bg-BG" dirty="0" smtClean="0"/>
              <a:t>- заглавието </a:t>
            </a:r>
            <a:r>
              <a:rPr lang="bg-BG" dirty="0"/>
              <a:t>вече не прави методите приложими само за горещи асфалтови смеси;</a:t>
            </a:r>
          </a:p>
          <a:p>
            <a:pPr lvl="0"/>
            <a:r>
              <a:rPr lang="bg-BG" dirty="0" smtClean="0"/>
              <a:t>- намален </a:t>
            </a:r>
            <a:r>
              <a:rPr lang="bg-BG" dirty="0"/>
              <a:t>е размера на отделните единични проби: (4.1.2, 4.4.2) за материали със зърна по-дребни от 16 </a:t>
            </a:r>
            <a:r>
              <a:rPr lang="en-US" dirty="0"/>
              <a:t>mm</a:t>
            </a:r>
            <a:r>
              <a:rPr lang="bg-BG" dirty="0"/>
              <a:t> – от 3 на 2 </a:t>
            </a:r>
            <a:r>
              <a:rPr lang="en-US" dirty="0"/>
              <a:t>kg</a:t>
            </a:r>
            <a:r>
              <a:rPr lang="bg-BG" dirty="0"/>
              <a:t>; (4.1.2, 4.4.2) за материали със зърна по-едри от 16 </a:t>
            </a:r>
            <a:r>
              <a:rPr lang="en-US" dirty="0"/>
              <a:t>mm</a:t>
            </a:r>
            <a:r>
              <a:rPr lang="bg-BG" dirty="0"/>
              <a:t> – от 7 на 3 </a:t>
            </a:r>
            <a:r>
              <a:rPr lang="en-US" dirty="0"/>
              <a:t>kg</a:t>
            </a:r>
            <a:r>
              <a:rPr lang="bg-BG" dirty="0"/>
              <a:t>; (4.3.2) – от 7 на 3 </a:t>
            </a:r>
            <a:r>
              <a:rPr lang="en-US" dirty="0"/>
              <a:t>kg</a:t>
            </a:r>
            <a:r>
              <a:rPr lang="bg-BG" dirty="0"/>
              <a:t>;</a:t>
            </a:r>
          </a:p>
          <a:p>
            <a:pPr lvl="0"/>
            <a:r>
              <a:rPr lang="bg-BG" dirty="0" smtClean="0"/>
              <a:t>- 4.1.1 </a:t>
            </a:r>
            <a:r>
              <a:rPr lang="bg-BG" dirty="0"/>
              <a:t>добавя се тръба за вземане на проби;</a:t>
            </a:r>
          </a:p>
          <a:p>
            <a:pPr lvl="0"/>
            <a:r>
              <a:rPr lang="bg-BG" dirty="0" smtClean="0"/>
              <a:t>- 4.1.2.1 </a:t>
            </a:r>
            <a:r>
              <a:rPr lang="bg-BG" dirty="0"/>
              <a:t>и 4.1.2.2: заедно са включени в точка 4.1.2.1 (за улесняване въвеждането на тръба за вземане на проби в 4.1.2.2);</a:t>
            </a:r>
          </a:p>
          <a:p>
            <a:pPr lvl="0"/>
            <a:r>
              <a:rPr lang="bg-BG" dirty="0" smtClean="0"/>
              <a:t>- 4.1.2.1 </a:t>
            </a:r>
            <a:r>
              <a:rPr lang="bg-BG" dirty="0"/>
              <a:t>дава се препоръка за броят на единичните проби за смеси със зърна по-големи от 32 </a:t>
            </a:r>
            <a:r>
              <a:rPr lang="en-US" dirty="0"/>
              <a:t>mm</a:t>
            </a:r>
            <a:r>
              <a:rPr lang="bg-BG" dirty="0"/>
              <a:t> – 8 проби;</a:t>
            </a:r>
          </a:p>
          <a:p>
            <a:pPr lvl="0"/>
            <a:r>
              <a:rPr lang="bg-BG" dirty="0" smtClean="0"/>
              <a:t>- 4.1.2.2 </a:t>
            </a:r>
            <a:r>
              <a:rPr lang="bg-BG" dirty="0"/>
              <a:t>– въведена е процедура за вземане на единични проби с тръба;</a:t>
            </a:r>
          </a:p>
        </p:txBody>
      </p:sp>
    </p:spTree>
    <p:extLst>
      <p:ext uri="{BB962C8B-B14F-4D97-AF65-F5344CB8AC3E}">
        <p14:creationId xmlns:p14="http://schemas.microsoft.com/office/powerpoint/2010/main" val="258734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48186" y="1340768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dirty="0" smtClean="0"/>
              <a:t>Нов стандарт, гласуван 2017 година</a:t>
            </a:r>
            <a:endParaRPr lang="bg-BG" dirty="0"/>
          </a:p>
          <a:p>
            <a:pPr hangingPunct="0"/>
            <a:r>
              <a:rPr lang="bg-BG" b="1" dirty="0" smtClean="0"/>
              <a:t> 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18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674" y="1802433"/>
            <a:ext cx="5596139" cy="43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043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48186" y="1340768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dirty="0" smtClean="0"/>
              <a:t>Нов стандарт, гласуван 2017 година</a:t>
            </a:r>
            <a:endParaRPr lang="bg-BG" dirty="0"/>
          </a:p>
          <a:p>
            <a:pPr hangingPunct="0"/>
            <a:r>
              <a:rPr lang="bg-BG" b="1" dirty="0" smtClean="0"/>
              <a:t> 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19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02433"/>
            <a:ext cx="5108454" cy="4081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043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467544" y="2060848"/>
            <a:ext cx="82335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sz="2400" b="1" dirty="0"/>
              <a:t>Обект и област на приложение</a:t>
            </a:r>
            <a:endParaRPr lang="bg-BG" sz="2400" dirty="0"/>
          </a:p>
          <a:p>
            <a:pPr hangingPunct="0"/>
            <a:r>
              <a:rPr lang="bg-BG" sz="2400" dirty="0"/>
              <a:t> </a:t>
            </a:r>
          </a:p>
          <a:p>
            <a:pPr hangingPunct="0"/>
            <a:r>
              <a:rPr lang="bg-BG" sz="2400" dirty="0"/>
              <a:t>Този Европейски стандарт описва метод за изпитване за вземане на проби от битуминозни смеси за пътища и други площи с настилки с цел определяне на техните физични свойства и състав.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15340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48186" y="1340768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dirty="0" smtClean="0"/>
              <a:t>Нов стандарт, гласуван 2017 година</a:t>
            </a:r>
            <a:endParaRPr lang="bg-BG" dirty="0"/>
          </a:p>
          <a:p>
            <a:pPr hangingPunct="0"/>
            <a:r>
              <a:rPr lang="bg-BG" b="1" dirty="0" smtClean="0"/>
              <a:t> 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20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8" name="Rectangle 7"/>
          <p:cNvSpPr/>
          <p:nvPr/>
        </p:nvSpPr>
        <p:spPr>
          <a:xfrm>
            <a:off x="611797" y="2132856"/>
            <a:ext cx="811224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- 4.6.3.1</a:t>
            </a:r>
            <a:r>
              <a:rPr lang="bg-BG" dirty="0"/>
              <a:t> – ново описание за схема за представителна проба;</a:t>
            </a:r>
          </a:p>
          <a:p>
            <a:pPr lvl="0"/>
            <a:r>
              <a:rPr lang="bg-BG" dirty="0" smtClean="0"/>
              <a:t>- 4.6.3.2</a:t>
            </a:r>
            <a:r>
              <a:rPr lang="bg-BG" dirty="0"/>
              <a:t> – добавено е определение за достатъчно количество проба в зависимост от размера на скалните материали;</a:t>
            </a:r>
          </a:p>
          <a:p>
            <a:pPr lvl="0"/>
            <a:r>
              <a:rPr lang="bg-BG" dirty="0" smtClean="0"/>
              <a:t>- 4.6.4.3</a:t>
            </a:r>
            <a:r>
              <a:rPr lang="bg-BG" dirty="0"/>
              <a:t> - добавено е определение за достатъчно количество проба;</a:t>
            </a:r>
          </a:p>
          <a:p>
            <a:pPr lvl="0"/>
            <a:r>
              <a:rPr lang="bg-BG" dirty="0" smtClean="0"/>
              <a:t>- 4.7.2</a:t>
            </a:r>
            <a:r>
              <a:rPr lang="bg-BG" dirty="0"/>
              <a:t> – променен е подходящият диаметър за ядка;</a:t>
            </a:r>
          </a:p>
          <a:p>
            <a:pPr marL="285750" lvl="0" indent="-285750">
              <a:buFontTx/>
              <a:buChar char="-"/>
            </a:pPr>
            <a:r>
              <a:rPr lang="bg-BG" dirty="0" smtClean="0"/>
              <a:t>добавена </a:t>
            </a:r>
            <a:r>
              <a:rPr lang="bg-BG" dirty="0"/>
              <a:t>е нова точка 10: вземане на проба от асфалтополагача</a:t>
            </a:r>
            <a:r>
              <a:rPr lang="bg-BG" dirty="0" smtClean="0"/>
              <a:t>/</a:t>
            </a:r>
          </a:p>
          <a:p>
            <a:pPr lvl="0"/>
            <a:r>
              <a:rPr lang="bg-BG" dirty="0" smtClean="0"/>
              <a:t>самосвала</a:t>
            </a:r>
            <a:r>
              <a:rPr lang="bg-BG" dirty="0"/>
              <a:t>;</a:t>
            </a:r>
          </a:p>
          <a:p>
            <a:pPr lvl="0"/>
            <a:r>
              <a:rPr lang="bg-BG" dirty="0" smtClean="0"/>
              <a:t>- фигура </a:t>
            </a:r>
            <a:r>
              <a:rPr lang="bg-BG" dirty="0"/>
              <a:t>1: добавен е нов тип лопата;</a:t>
            </a:r>
          </a:p>
          <a:p>
            <a:pPr lvl="0"/>
            <a:r>
              <a:rPr lang="bg-BG" dirty="0" smtClean="0"/>
              <a:t>- фигури </a:t>
            </a:r>
            <a:r>
              <a:rPr lang="bg-BG" dirty="0"/>
              <a:t>3 и 4: нов тип тръба за вземане на проби;</a:t>
            </a:r>
          </a:p>
          <a:p>
            <a:pPr lvl="0"/>
            <a:r>
              <a:rPr lang="bg-BG" dirty="0" smtClean="0"/>
              <a:t>- фигура </a:t>
            </a:r>
            <a:r>
              <a:rPr lang="bg-BG" dirty="0"/>
              <a:t>9: пример – схема за три обединени проби, взети с тръба;</a:t>
            </a:r>
          </a:p>
          <a:p>
            <a:pPr lvl="0"/>
            <a:r>
              <a:rPr lang="bg-BG" dirty="0" smtClean="0"/>
              <a:t>- където </a:t>
            </a:r>
            <a:r>
              <a:rPr lang="bg-BG" dirty="0"/>
              <a:t>е било подходящо забележките са станали нормален текст в съответствие с правилата на </a:t>
            </a:r>
            <a:r>
              <a:rPr lang="en-US" dirty="0"/>
              <a:t>CEN</a:t>
            </a:r>
            <a:r>
              <a:rPr lang="bg-BG" dirty="0"/>
              <a:t>;</a:t>
            </a:r>
          </a:p>
          <a:p>
            <a:pPr lvl="0"/>
            <a:r>
              <a:rPr lang="bg-BG" dirty="0" smtClean="0"/>
              <a:t>- премахнати </a:t>
            </a:r>
            <a:r>
              <a:rPr lang="bg-BG" dirty="0"/>
              <a:t>са забележките за предимства/недостатъци на всеки метод.</a:t>
            </a:r>
          </a:p>
        </p:txBody>
      </p:sp>
    </p:spTree>
    <p:extLst>
      <p:ext uri="{BB962C8B-B14F-4D97-AF65-F5344CB8AC3E}">
        <p14:creationId xmlns:p14="http://schemas.microsoft.com/office/powerpoint/2010/main" val="145317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48186" y="1340768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dirty="0" smtClean="0"/>
              <a:t>Нов стандарт, гласуван 2017 година</a:t>
            </a:r>
            <a:endParaRPr lang="bg-BG" dirty="0"/>
          </a:p>
          <a:p>
            <a:pPr hangingPunct="0"/>
            <a:r>
              <a:rPr lang="bg-BG" b="1" dirty="0" smtClean="0"/>
              <a:t> </a:t>
            </a:r>
            <a:endParaRPr lang="bg-BG" dirty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21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561" y="1675715"/>
            <a:ext cx="5354363" cy="4452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99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467544" y="2060848"/>
            <a:ext cx="82335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 smtClean="0"/>
              <a:t>Обект </a:t>
            </a:r>
            <a:r>
              <a:rPr lang="bg-BG" sz="2400" b="1" dirty="0"/>
              <a:t>и област на приложение</a:t>
            </a:r>
          </a:p>
          <a:p>
            <a:r>
              <a:rPr lang="bg-BG" sz="2400" b="1" dirty="0"/>
              <a:t> </a:t>
            </a:r>
          </a:p>
          <a:p>
            <a:r>
              <a:rPr lang="bg-BG" sz="2400" dirty="0"/>
              <a:t>Този европейски стандарт описва методите за вземане на проби от битумни свързващи вещества за определяне на средното качество на материала, който се изследва, и/или за определяне на отклоненията от средното качество.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22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3065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852242" y="2060848"/>
            <a:ext cx="73448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съставна проба;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частична проба;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материал в поток;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лабораторна проба;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проба от определено ниво;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проба от главния поток;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материал за изпитване;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проба от отклонен поток;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локална проба;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стационарен материал;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проба от повърхността;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проба за изпитване;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проба от всички нива.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23</a:t>
            </a:fld>
            <a:endParaRPr lang="bg-BG" alt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852242" y="206084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2400" dirty="0" smtClean="0"/>
              <a:t>мерки за безопасност;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2400" dirty="0" smtClean="0"/>
              <a:t>основни принципи на вземането на проби;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2400" dirty="0" smtClean="0"/>
              <a:t>размер на пробите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24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03285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9236" y="1916832"/>
            <a:ext cx="82252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2400" dirty="0" smtClean="0"/>
              <a:t>избор на метод за вземане на проби:</a:t>
            </a:r>
            <a:endParaRPr lang="en-US" sz="2400" dirty="0" smtClean="0"/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sz="2400" dirty="0" smtClean="0"/>
              <a:t>естеството, количеството и температурата на материала;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sz="2400" dirty="0" smtClean="0"/>
              <a:t>броя, типа и размера на резервоарите или съдовете;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sz="2400" dirty="0" smtClean="0"/>
              <a:t>проба от стационарен материал или поток.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endParaRPr lang="bg-BG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25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64137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63987" y="1829535"/>
            <a:ext cx="8408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от постоянно инсталирани устройства:</a:t>
            </a:r>
            <a:endParaRPr lang="en-US" dirty="0" smtClean="0"/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dirty="0" smtClean="0"/>
              <a:t>тръба за вземане на проби - от отклонен поток;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dirty="0" smtClean="0"/>
              <a:t>от изпускателен кран – </a:t>
            </a:r>
            <a:r>
              <a:rPr lang="bg-BG" dirty="0"/>
              <a:t>от отклонен </a:t>
            </a:r>
            <a:r>
              <a:rPr lang="bg-BG" dirty="0" smtClean="0"/>
              <a:t>поток и резервоари над 2 </a:t>
            </a:r>
            <a:r>
              <a:rPr lang="en-US" dirty="0" smtClean="0"/>
              <a:t>m</a:t>
            </a:r>
            <a:r>
              <a:rPr lang="bg-BG" baseline="30000" dirty="0" smtClean="0"/>
              <a:t>3</a:t>
            </a:r>
            <a:r>
              <a:rPr lang="bg-BG" dirty="0" smtClean="0"/>
              <a:t>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dirty="0" smtClean="0"/>
              <a:t>трипътен кран – главен поток.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26</a:t>
            </a:fld>
            <a:endParaRPr lang="bg-BG" altLang="bg-BG"/>
          </a:p>
        </p:txBody>
      </p:sp>
      <p:sp>
        <p:nvSpPr>
          <p:cNvPr id="2" name="Rectangle 1"/>
          <p:cNvSpPr/>
          <p:nvPr/>
        </p:nvSpPr>
        <p:spPr>
          <a:xfrm>
            <a:off x="494809" y="3000473"/>
            <a:ext cx="81203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чрез потапяне:</a:t>
            </a:r>
            <a:endParaRPr lang="en-US" dirty="0"/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dirty="0" smtClean="0"/>
              <a:t>пробоотборник с тежест - </a:t>
            </a:r>
            <a:r>
              <a:rPr lang="bg-BG" dirty="0"/>
              <a:t>резервоари над 2 </a:t>
            </a:r>
            <a:r>
              <a:rPr lang="en-US" dirty="0"/>
              <a:t>m</a:t>
            </a:r>
            <a:r>
              <a:rPr lang="bg-BG" baseline="30000" dirty="0" smtClean="0"/>
              <a:t>3</a:t>
            </a:r>
            <a:r>
              <a:rPr lang="bg-BG" dirty="0" smtClean="0"/>
              <a:t>, по-малки с ограничена употреба;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dirty="0" smtClean="0"/>
              <a:t>съд за проби от повърхността - </a:t>
            </a:r>
            <a:r>
              <a:rPr lang="bg-BG" dirty="0"/>
              <a:t>резервоари </a:t>
            </a:r>
            <a:r>
              <a:rPr lang="bg-BG" dirty="0" smtClean="0"/>
              <a:t>от </a:t>
            </a:r>
            <a:r>
              <a:rPr lang="bg-BG" dirty="0"/>
              <a:t>2 до 50 </a:t>
            </a:r>
            <a:r>
              <a:rPr lang="en-US" dirty="0"/>
              <a:t>m</a:t>
            </a:r>
            <a:r>
              <a:rPr lang="bg-BG" baseline="30000" dirty="0" smtClean="0"/>
              <a:t>3</a:t>
            </a:r>
            <a:r>
              <a:rPr lang="bg-BG" dirty="0" smtClean="0"/>
              <a:t>;</a:t>
            </a:r>
            <a:endParaRPr lang="bg-BG" dirty="0"/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dirty="0" smtClean="0"/>
              <a:t>тръба със затварящо се дъно – резервоари до </a:t>
            </a:r>
            <a:r>
              <a:rPr lang="bg-BG" dirty="0"/>
              <a:t>2 </a:t>
            </a:r>
            <a:r>
              <a:rPr lang="en-US" dirty="0"/>
              <a:t>m</a:t>
            </a:r>
            <a:r>
              <a:rPr lang="bg-BG" baseline="30000" dirty="0"/>
              <a:t>3</a:t>
            </a:r>
            <a:r>
              <a:rPr lang="bg-BG" dirty="0" smtClean="0"/>
              <a:t> и от 2 до 50 </a:t>
            </a:r>
            <a:r>
              <a:rPr lang="en-US" dirty="0" smtClean="0"/>
              <a:t>m</a:t>
            </a:r>
            <a:r>
              <a:rPr lang="bg-BG" baseline="30000" dirty="0" smtClean="0"/>
              <a:t>3</a:t>
            </a:r>
            <a:r>
              <a:rPr lang="bg-BG" dirty="0" smtClean="0"/>
              <a:t>, </a:t>
            </a:r>
            <a:r>
              <a:rPr lang="bg-BG" dirty="0"/>
              <a:t>резервоари </a:t>
            </a:r>
            <a:r>
              <a:rPr lang="bg-BG" dirty="0" smtClean="0"/>
              <a:t>от 50 </a:t>
            </a:r>
            <a:r>
              <a:rPr lang="bg-BG" dirty="0"/>
              <a:t>до </a:t>
            </a:r>
            <a:r>
              <a:rPr lang="bg-BG" dirty="0" smtClean="0"/>
              <a:t>800 </a:t>
            </a:r>
            <a:r>
              <a:rPr lang="en-US" dirty="0"/>
              <a:t>m</a:t>
            </a:r>
            <a:r>
              <a:rPr lang="bg-BG" baseline="30000" dirty="0" smtClean="0"/>
              <a:t>3 </a:t>
            </a:r>
            <a:r>
              <a:rPr lang="bg-BG" dirty="0"/>
              <a:t>с ограничена употреба;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dirty="0" smtClean="0"/>
              <a:t>отворена тръба – </a:t>
            </a:r>
            <a:r>
              <a:rPr lang="bg-BG" dirty="0"/>
              <a:t>резервоари </a:t>
            </a:r>
            <a:r>
              <a:rPr lang="bg-BG" dirty="0" smtClean="0"/>
              <a:t>до </a:t>
            </a:r>
            <a:r>
              <a:rPr lang="bg-BG" dirty="0"/>
              <a:t>2 </a:t>
            </a:r>
            <a:r>
              <a:rPr lang="en-US" dirty="0"/>
              <a:t>m</a:t>
            </a:r>
            <a:r>
              <a:rPr lang="bg-BG" baseline="30000" dirty="0" smtClean="0"/>
              <a:t>3</a:t>
            </a:r>
            <a:r>
              <a:rPr lang="bg-BG" dirty="0"/>
              <a:t> </a:t>
            </a:r>
            <a:r>
              <a:rPr lang="bg-BG" dirty="0" smtClean="0"/>
              <a:t>за течни материали при ниски температури;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dirty="0" smtClean="0"/>
              <a:t>пробоотборник от цяла дълбочина - </a:t>
            </a:r>
            <a:r>
              <a:rPr lang="bg-BG" dirty="0"/>
              <a:t>резервоари до 2 </a:t>
            </a:r>
            <a:r>
              <a:rPr lang="en-US" dirty="0"/>
              <a:t>m</a:t>
            </a:r>
            <a:r>
              <a:rPr lang="bg-BG" baseline="30000" dirty="0"/>
              <a:t>3</a:t>
            </a:r>
            <a:r>
              <a:rPr lang="bg-BG" dirty="0"/>
              <a:t> и от 2 до 50 </a:t>
            </a:r>
            <a:r>
              <a:rPr lang="en-US" dirty="0"/>
              <a:t>m</a:t>
            </a:r>
            <a:r>
              <a:rPr lang="bg-BG" baseline="30000" dirty="0"/>
              <a:t>3</a:t>
            </a:r>
            <a:r>
              <a:rPr lang="bg-BG" dirty="0" smtClean="0"/>
              <a:t>.</a:t>
            </a:r>
            <a:endParaRPr lang="bg-BG" dirty="0"/>
          </a:p>
        </p:txBody>
      </p:sp>
      <p:sp>
        <p:nvSpPr>
          <p:cNvPr id="6" name="Rectangle 5"/>
          <p:cNvSpPr/>
          <p:nvPr/>
        </p:nvSpPr>
        <p:spPr>
          <a:xfrm>
            <a:off x="494809" y="5862795"/>
            <a:ext cx="6585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dirty="0" smtClean="0"/>
              <a:t>директно от инсталацията – устройства за разпръскване.</a:t>
            </a:r>
            <a:endParaRPr lang="bg-BG" dirty="0"/>
          </a:p>
        </p:txBody>
      </p:sp>
      <p:sp>
        <p:nvSpPr>
          <p:cNvPr id="7" name="Rectangle 6"/>
          <p:cNvSpPr/>
          <p:nvPr/>
        </p:nvSpPr>
        <p:spPr>
          <a:xfrm>
            <a:off x="899592" y="1452051"/>
            <a:ext cx="5086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bg-BG" dirty="0" smtClean="0"/>
              <a:t>ИЗБОР НА МЕТОД ЗА ВЗЕМАНЕ НА ПРОБИ: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34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484784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2400" dirty="0" smtClean="0"/>
              <a:t>брой на пробите: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27</a:t>
            </a:fld>
            <a:endParaRPr lang="bg-BG" altLang="bg-BG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09792"/>
            <a:ext cx="7076308" cy="335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79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2636912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8.1.2 Тръба </a:t>
            </a:r>
            <a:r>
              <a:rPr lang="bg-BG" dirty="0" smtClean="0"/>
              <a:t>за вземане на проби с външен спирателен кран: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28</a:t>
            </a:fld>
            <a:endParaRPr lang="bg-BG" altLang="bg-BG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706" y="3078952"/>
            <a:ext cx="224948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035" y="4361531"/>
            <a:ext cx="2852737" cy="18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9552" y="4060388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8.1.3 Тръба </a:t>
            </a:r>
            <a:r>
              <a:rPr lang="bg-BG" dirty="0"/>
              <a:t>за вземане на проби с </a:t>
            </a:r>
            <a:r>
              <a:rPr lang="bg-BG" dirty="0" smtClean="0"/>
              <a:t>вътрешен </a:t>
            </a:r>
            <a:r>
              <a:rPr lang="bg-BG" dirty="0"/>
              <a:t>спирателен кран: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1628800"/>
            <a:ext cx="64484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8.1 Вземане на проби чрез постоянно монтирани системи</a:t>
            </a:r>
          </a:p>
          <a:p>
            <a:r>
              <a:rPr lang="bg-BG" dirty="0" smtClean="0"/>
              <a:t>8.1.1 Необходимост от източване преди вземане на проби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48478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8.1.3 Кран </a:t>
            </a:r>
            <a:r>
              <a:rPr lang="bg-BG" dirty="0" smtClean="0"/>
              <a:t>за вземане на проби в стената на резервоар: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29</a:t>
            </a:fld>
            <a:endParaRPr lang="bg-BG" altLang="bg-BG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92896"/>
            <a:ext cx="3173413" cy="309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852242" y="2060848"/>
            <a:ext cx="7344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единична проба;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проба от насипен материал – обединена проба;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представителна проба;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локална проба;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лабораторна проба.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08677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48478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8.1.4 Кран </a:t>
            </a:r>
            <a:r>
              <a:rPr lang="bg-BG" dirty="0" smtClean="0"/>
              <a:t>в захранващ тръбопровод: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30</a:t>
            </a:fld>
            <a:endParaRPr lang="bg-BG" altLang="bg-BG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132856"/>
            <a:ext cx="4088481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227687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dirty="0" smtClean="0"/>
              <a:t>бутален кран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31</a:t>
            </a:fld>
            <a:endParaRPr lang="bg-BG" altLang="bg-BG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12976"/>
            <a:ext cx="42799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11560" y="2420888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кран в захранващ тръбопровод  на асфалтова база между цистерната и дозатора:</a:t>
            </a:r>
          </a:p>
        </p:txBody>
      </p:sp>
      <p:sp>
        <p:nvSpPr>
          <p:cNvPr id="8" name="Rectangle 7"/>
          <p:cNvSpPr/>
          <p:nvPr/>
        </p:nvSpPr>
        <p:spPr>
          <a:xfrm>
            <a:off x="611560" y="148478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8.1.4 Кран </a:t>
            </a:r>
            <a:r>
              <a:rPr lang="bg-BG" dirty="0" smtClean="0"/>
              <a:t>в захранващ тръбопровод:</a:t>
            </a:r>
          </a:p>
        </p:txBody>
      </p:sp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48478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8.1.5 Трипътен </a:t>
            </a:r>
            <a:r>
              <a:rPr lang="bg-BG" dirty="0" smtClean="0"/>
              <a:t>кран: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32</a:t>
            </a:fld>
            <a:endParaRPr lang="bg-BG" altLang="bg-BG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088" y="3140968"/>
            <a:ext cx="548163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48478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трипътен кран: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33</a:t>
            </a:fld>
            <a:endParaRPr lang="bg-BG" altLang="bg-BG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924" y="1487567"/>
            <a:ext cx="3654289" cy="45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02674" y="2420888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8.2.1 Потопяеми </a:t>
            </a:r>
            <a:r>
              <a:rPr lang="bg-BG" dirty="0" smtClean="0"/>
              <a:t>устройства –</a:t>
            </a:r>
          </a:p>
          <a:p>
            <a:pPr lvl="0"/>
            <a:r>
              <a:rPr lang="bg-BG" dirty="0" smtClean="0"/>
              <a:t>метален пробоотборник с тежест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34</a:t>
            </a:fld>
            <a:endParaRPr lang="bg-BG" altLang="bg-BG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47" y="1772816"/>
            <a:ext cx="3516313" cy="427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2674" y="1484784"/>
            <a:ext cx="749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8.2 Вземане на проби чрез използване на потопяеми устройства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484784"/>
            <a:ext cx="237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/>
              <a:t>потопяеми устройства </a:t>
            </a:r>
            <a:r>
              <a:rPr lang="bg-BG" dirty="0" smtClean="0"/>
              <a:t>– утежнен съд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35</a:t>
            </a:fld>
            <a:endParaRPr lang="bg-BG" altLang="bg-BG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041" y="1442420"/>
            <a:ext cx="1658937" cy="471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84785"/>
            <a:ext cx="1299249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542" y="1484784"/>
            <a:ext cx="971542" cy="467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36</a:t>
            </a:fld>
            <a:endParaRPr lang="bg-BG" altLang="bg-BG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53848"/>
            <a:ext cx="1164549" cy="474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97785"/>
            <a:ext cx="1428337" cy="282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11560" y="1484784"/>
            <a:ext cx="3960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 smtClean="0"/>
              <a:t>потопяеми устройства –</a:t>
            </a:r>
          </a:p>
          <a:p>
            <a:pPr lvl="0"/>
            <a:r>
              <a:rPr lang="bg-BG" dirty="0" smtClean="0"/>
              <a:t>метален пробоотборник с тежест и кошница</a:t>
            </a:r>
          </a:p>
        </p:txBody>
      </p:sp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484784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/>
              <a:t>8.2.2 </a:t>
            </a:r>
            <a:r>
              <a:rPr lang="bg-BG" dirty="0" smtClean="0"/>
              <a:t>Потопяеми </a:t>
            </a:r>
            <a:r>
              <a:rPr lang="bg-BG" dirty="0"/>
              <a:t>устройства </a:t>
            </a:r>
            <a:r>
              <a:rPr lang="bg-BG" dirty="0" smtClean="0"/>
              <a:t>– съд със статив за вземане на проби от повърхността: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37</a:t>
            </a:fld>
            <a:endParaRPr lang="bg-BG" altLang="bg-BG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08920"/>
            <a:ext cx="3840163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38</a:t>
            </a:fld>
            <a:endParaRPr lang="bg-BG" altLang="bg-BG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69450"/>
            <a:ext cx="207962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379" y="2471786"/>
            <a:ext cx="2674937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324817"/>
            <a:ext cx="59055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30075"/>
            <a:ext cx="1439863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611560" y="1484784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8.2.3 Потопяеми </a:t>
            </a:r>
            <a:r>
              <a:rPr lang="bg-BG" dirty="0"/>
              <a:t>устройства </a:t>
            </a:r>
            <a:r>
              <a:rPr lang="bg-BG" dirty="0" smtClean="0"/>
              <a:t>– </a:t>
            </a:r>
          </a:p>
          <a:p>
            <a:pPr lvl="0"/>
            <a:r>
              <a:rPr lang="bg-BG" dirty="0" smtClean="0"/>
              <a:t>затваряща се отдолу тръба: </a:t>
            </a:r>
          </a:p>
        </p:txBody>
      </p:sp>
    </p:spTree>
    <p:extLst>
      <p:ext uri="{BB962C8B-B14F-4D97-AF65-F5344CB8AC3E}">
        <p14:creationId xmlns:p14="http://schemas.microsoft.com/office/powerpoint/2010/main" val="344191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39</a:t>
            </a:fld>
            <a:endParaRPr lang="bg-BG" altLang="bg-BG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429000"/>
            <a:ext cx="45132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11559" y="1484784"/>
            <a:ext cx="65556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8.2.4 Потопяеми </a:t>
            </a:r>
            <a:r>
              <a:rPr lang="bg-BG" dirty="0"/>
              <a:t>устройства </a:t>
            </a:r>
            <a:r>
              <a:rPr lang="bg-BG" dirty="0" smtClean="0"/>
              <a:t>– отворена тръба: </a:t>
            </a:r>
          </a:p>
        </p:txBody>
      </p:sp>
    </p:spTree>
    <p:extLst>
      <p:ext uri="{BB962C8B-B14F-4D97-AF65-F5344CB8AC3E}">
        <p14:creationId xmlns:p14="http://schemas.microsoft.com/office/powerpoint/2010/main" val="344191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/>
              <a:t>4.1  Вземане на проби от материал, натоварен в самосвал</a:t>
            </a:r>
            <a:endParaRPr lang="bg-BG" dirty="0"/>
          </a:p>
          <a:p>
            <a:pPr hangingPunct="0"/>
            <a:r>
              <a:rPr lang="bg-BG" dirty="0"/>
              <a:t> 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4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396792"/>
              </p:ext>
            </p:extLst>
          </p:nvPr>
        </p:nvGraphicFramePr>
        <p:xfrm>
          <a:off x="412198" y="3212976"/>
          <a:ext cx="3480727" cy="1651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r:id="rId3" imgW="8625254" imgH="4950069" progId="Imaging.Document">
                  <p:embed/>
                </p:oleObj>
              </mc:Choice>
              <mc:Fallback>
                <p:oleObj r:id="rId3" imgW="8625254" imgH="4950069" progId="Imaging.Documen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198" y="3212976"/>
                        <a:ext cx="3480727" cy="165133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Картина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920" y="3212976"/>
            <a:ext cx="4729357" cy="2773198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923756"/>
            <a:ext cx="2376388" cy="10624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53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40</a:t>
            </a:fld>
            <a:endParaRPr lang="bg-BG" altLang="bg-BG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12976"/>
            <a:ext cx="202565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36280"/>
            <a:ext cx="1515822" cy="4440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11560" y="1484784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8.2.5 Потопяеми </a:t>
            </a:r>
            <a:r>
              <a:rPr lang="bg-BG" dirty="0"/>
              <a:t>устройства </a:t>
            </a:r>
            <a:r>
              <a:rPr lang="bg-BG" dirty="0" smtClean="0"/>
              <a:t>– съд </a:t>
            </a:r>
          </a:p>
          <a:p>
            <a:pPr lvl="0"/>
            <a:r>
              <a:rPr lang="bg-BG" dirty="0" smtClean="0"/>
              <a:t>за вземане на проби от цялата дълбочина и </a:t>
            </a:r>
          </a:p>
          <a:p>
            <a:pPr lvl="0"/>
            <a:r>
              <a:rPr lang="bg-BG" dirty="0" smtClean="0"/>
              <a:t>от повърхността: </a:t>
            </a:r>
          </a:p>
        </p:txBody>
      </p:sp>
    </p:spTree>
    <p:extLst>
      <p:ext uri="{BB962C8B-B14F-4D97-AF65-F5344CB8AC3E}">
        <p14:creationId xmlns:p14="http://schemas.microsoft.com/office/powerpoint/2010/main" val="4657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41</a:t>
            </a:fld>
            <a:endParaRPr lang="bg-BG" altLang="bg-BG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905" y="2780928"/>
            <a:ext cx="5043487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11559" y="1484784"/>
            <a:ext cx="65556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8.3 Вземане на проби от разпръскващи устройства</a:t>
            </a:r>
            <a:endParaRPr lang="bg-BG" dirty="0" smtClean="0"/>
          </a:p>
        </p:txBody>
      </p:sp>
      <p:sp>
        <p:nvSpPr>
          <p:cNvPr id="9" name="Rectangle 8"/>
          <p:cNvSpPr/>
          <p:nvPr/>
        </p:nvSpPr>
        <p:spPr>
          <a:xfrm>
            <a:off x="627326" y="1988840"/>
            <a:ext cx="7416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/>
              <a:t>8.4 Вземане на проби </a:t>
            </a:r>
            <a:r>
              <a:rPr lang="bg-BG" dirty="0" smtClean="0"/>
              <a:t>посредством надлъжно </a:t>
            </a:r>
            <a:r>
              <a:rPr lang="bg-BG" dirty="0" smtClean="0"/>
              <a:t>разделена тръба: </a:t>
            </a:r>
          </a:p>
        </p:txBody>
      </p:sp>
      <p:sp>
        <p:nvSpPr>
          <p:cNvPr id="10" name="Rectangle 9"/>
          <p:cNvSpPr/>
          <p:nvPr/>
        </p:nvSpPr>
        <p:spPr>
          <a:xfrm>
            <a:off x="899592" y="5373216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8.5 Вземане на проби чрез използване на ръчни инструменти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15193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484784"/>
            <a:ext cx="47771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8.6 Вземане на проби чрез оформяне на конус и квартуване</a:t>
            </a:r>
            <a:endParaRPr lang="bg-BG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42</a:t>
            </a:fld>
            <a:endParaRPr lang="bg-BG" altLang="bg-BG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739" y="1465643"/>
            <a:ext cx="2567637" cy="457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191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2685113"/>
            <a:ext cx="80895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dirty="0" smtClean="0"/>
              <a:t>9 Последваща </a:t>
            </a:r>
            <a:r>
              <a:rPr lang="bg-BG" sz="2400" dirty="0" smtClean="0"/>
              <a:t>обработка на пробите: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sz="2400" dirty="0" smtClean="0"/>
              <a:t>съдове за съхраняване и транспорт на проби;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sz="2400" dirty="0" smtClean="0"/>
              <a:t>подготовка на съставна проба;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sz="2400" dirty="0" smtClean="0"/>
              <a:t>разделяне на частични </a:t>
            </a:r>
            <a:r>
              <a:rPr lang="bg-BG" sz="2400" dirty="0" smtClean="0"/>
              <a:t>проби</a:t>
            </a:r>
            <a:r>
              <a:rPr lang="bg-BG" sz="2400" dirty="0" smtClean="0"/>
              <a:t>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bg-BG" sz="2400" smtClean="0"/>
              <a:t>опаковка, маркировка и транспортиране.</a:t>
            </a:r>
            <a:endParaRPr lang="bg-BG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43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44191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58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579506" y="2492896"/>
            <a:ext cx="8121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2400" dirty="0" smtClean="0"/>
              <a:t>Приложение А: пример за форма на протокол за вземане на проби – уникална идентификация на пробите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44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44191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/>
              <a:t>4.1  Вземане на проби от материал, натоварен в самосвал</a:t>
            </a:r>
            <a:endParaRPr lang="bg-BG" dirty="0"/>
          </a:p>
          <a:p>
            <a:pPr hangingPunct="0"/>
            <a:r>
              <a:rPr lang="bg-BG" dirty="0"/>
              <a:t> 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5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043557"/>
              </p:ext>
            </p:extLst>
          </p:nvPr>
        </p:nvGraphicFramePr>
        <p:xfrm>
          <a:off x="899592" y="3284984"/>
          <a:ext cx="2517833" cy="263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r:id="rId3" imgW="7176211" imgH="4118458" progId="Imaging.Document">
                  <p:embed/>
                </p:oleObj>
              </mc:Choice>
              <mc:Fallback>
                <p:oleObj r:id="rId3" imgW="7176211" imgH="4118458" progId="Imaging.Documen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284984"/>
                        <a:ext cx="2517833" cy="2636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200" y="3516108"/>
            <a:ext cx="4099733" cy="207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231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(Методи </a:t>
            </a:r>
            <a:r>
              <a:rPr lang="bg-BG" b="1" dirty="0"/>
              <a:t>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 smtClean="0"/>
              <a:t>4.2  </a:t>
            </a:r>
            <a:r>
              <a:rPr lang="bg-BG" b="1" dirty="0"/>
              <a:t>Вземане на проби от </a:t>
            </a:r>
            <a:r>
              <a:rPr lang="bg-BG" b="1" dirty="0" smtClean="0">
                <a:solidFill>
                  <a:srgbClr val="FF0000"/>
                </a:solidFill>
              </a:rPr>
              <a:t>лят асфалт </a:t>
            </a:r>
            <a:r>
              <a:rPr lang="bg-BG" b="1" dirty="0"/>
              <a:t>по време на разтоварване от </a:t>
            </a:r>
            <a:r>
              <a:rPr lang="bg-BG" b="1" dirty="0" smtClean="0">
                <a:solidFill>
                  <a:srgbClr val="FF0000"/>
                </a:solidFill>
              </a:rPr>
              <a:t>транспортиращ миксер </a:t>
            </a:r>
            <a:r>
              <a:rPr lang="bg-BG" b="1" dirty="0" smtClean="0"/>
              <a:t>(</a:t>
            </a:r>
            <a:r>
              <a:rPr lang="bg-BG" b="1" dirty="0" smtClean="0"/>
              <a:t>Вземане </a:t>
            </a:r>
            <a:r>
              <a:rPr lang="bg-BG" b="1" dirty="0"/>
              <a:t>на проби от </a:t>
            </a:r>
            <a:r>
              <a:rPr lang="bg-BG" b="1" dirty="0">
                <a:solidFill>
                  <a:srgbClr val="FF0000"/>
                </a:solidFill>
              </a:rPr>
              <a:t>асфалтов </a:t>
            </a:r>
            <a:r>
              <a:rPr lang="bg-BG" b="1" dirty="0" smtClean="0">
                <a:solidFill>
                  <a:srgbClr val="FF0000"/>
                </a:solidFill>
              </a:rPr>
              <a:t>мастик </a:t>
            </a:r>
            <a:r>
              <a:rPr lang="bg-BG" b="1" dirty="0"/>
              <a:t>по време на разтоварване от </a:t>
            </a:r>
            <a:r>
              <a:rPr lang="bg-BG" b="1" dirty="0">
                <a:solidFill>
                  <a:srgbClr val="FF0000"/>
                </a:solidFill>
              </a:rPr>
              <a:t>смесителен </a:t>
            </a:r>
            <a:r>
              <a:rPr lang="bg-BG" b="1" dirty="0" smtClean="0">
                <a:solidFill>
                  <a:srgbClr val="FF0000"/>
                </a:solidFill>
              </a:rPr>
              <a:t>контейнер</a:t>
            </a:r>
            <a:r>
              <a:rPr lang="bg-BG" b="1" dirty="0" smtClean="0"/>
              <a:t>)</a:t>
            </a:r>
            <a:endParaRPr lang="bg-BG" dirty="0" smtClean="0">
              <a:solidFill>
                <a:srgbClr val="FF0000"/>
              </a:solidFill>
            </a:endParaRPr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6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250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 smtClean="0"/>
              <a:t>4.3  </a:t>
            </a:r>
            <a:r>
              <a:rPr lang="bg-BG" b="1" dirty="0"/>
              <a:t>Вземане на проби от </a:t>
            </a:r>
            <a:r>
              <a:rPr lang="bg-BG" b="1" dirty="0" smtClean="0"/>
              <a:t>материал, разположен около шнека на асфалтополагача</a:t>
            </a:r>
            <a:endParaRPr lang="bg-BG" dirty="0" smtClean="0"/>
          </a:p>
          <a:p>
            <a:pPr hangingPunct="0"/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7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150" y="3589908"/>
            <a:ext cx="57150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95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 smtClean="0"/>
              <a:t>4.4  </a:t>
            </a:r>
            <a:r>
              <a:rPr lang="bg-BG" b="1" dirty="0"/>
              <a:t>Вземане на проби от обработваем материал, насипан на купчини</a:t>
            </a:r>
            <a:endParaRPr lang="bg-BG" dirty="0" smtClean="0"/>
          </a:p>
          <a:p>
            <a:pPr hangingPunct="0"/>
            <a:r>
              <a:rPr lang="bg-BG" dirty="0" smtClean="0"/>
              <a:t> </a:t>
            </a:r>
            <a:endParaRPr lang="en-US" dirty="0" smtClean="0"/>
          </a:p>
          <a:p>
            <a:pPr hangingPunct="0"/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bg-BG" dirty="0"/>
              <a:t> </a:t>
            </a:r>
            <a:r>
              <a:rPr lang="bg-BG" dirty="0" smtClean="0"/>
              <a:t> лопата или </a:t>
            </a:r>
            <a:r>
              <a:rPr lang="bg-BG" dirty="0" err="1" smtClean="0"/>
              <a:t>гребка</a:t>
            </a:r>
            <a:r>
              <a:rPr lang="bg-BG" dirty="0" smtClean="0"/>
              <a:t> 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8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3554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БДС </a:t>
            </a:r>
            <a:r>
              <a:rPr lang="en-US" altLang="bg-BG" sz="3800" b="1" dirty="0" smtClean="0">
                <a:latin typeface="Tahoma" pitchFamily="34" charset="0"/>
              </a:rPr>
              <a:t>EN</a:t>
            </a:r>
            <a:r>
              <a:rPr lang="bg-BG" altLang="bg-BG" sz="3800" b="1" dirty="0" smtClean="0">
                <a:latin typeface="Tahoma" pitchFamily="34" charset="0"/>
              </a:rPr>
              <a:t> 12697-27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7680" y="1484784"/>
            <a:ext cx="79928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bg-BG" b="1" cap="all" dirty="0"/>
              <a:t>4  </a:t>
            </a:r>
            <a:r>
              <a:rPr lang="bg-BG" b="1" dirty="0"/>
              <a:t>Методи на получаване на </a:t>
            </a:r>
            <a:r>
              <a:rPr lang="bg-BG" b="1" dirty="0">
                <a:solidFill>
                  <a:srgbClr val="FF0000"/>
                </a:solidFill>
              </a:rPr>
              <a:t>обединени проби </a:t>
            </a:r>
            <a:r>
              <a:rPr lang="bg-BG" b="1" dirty="0"/>
              <a:t>от всички материали, с изключение на предварително </a:t>
            </a:r>
            <a:r>
              <a:rPr lang="bg-BG" b="1" dirty="0">
                <a:solidFill>
                  <a:srgbClr val="FF0000"/>
                </a:solidFill>
              </a:rPr>
              <a:t>обвити минерални </a:t>
            </a:r>
            <a:r>
              <a:rPr lang="bg-BG" b="1" dirty="0" smtClean="0">
                <a:solidFill>
                  <a:srgbClr val="FF0000"/>
                </a:solidFill>
              </a:rPr>
              <a:t>фракции </a:t>
            </a:r>
            <a:r>
              <a:rPr lang="bg-BG" b="1" dirty="0" smtClean="0"/>
              <a:t>(</a:t>
            </a:r>
            <a:r>
              <a:rPr lang="bg-BG" b="1" dirty="0"/>
              <a:t>Методи на получаване на </a:t>
            </a:r>
            <a:r>
              <a:rPr lang="bg-BG" b="1" dirty="0" smtClean="0">
                <a:solidFill>
                  <a:srgbClr val="FF0000"/>
                </a:solidFill>
              </a:rPr>
              <a:t>проби насипен материал </a:t>
            </a:r>
            <a:r>
              <a:rPr lang="bg-BG" b="1" dirty="0"/>
              <a:t>от всички материали, с изключение на </a:t>
            </a:r>
            <a:r>
              <a:rPr lang="bg-BG" b="1" dirty="0" smtClean="0">
                <a:solidFill>
                  <a:srgbClr val="FF0000"/>
                </a:solidFill>
              </a:rPr>
              <a:t>обвит с асфалт чакъл</a:t>
            </a:r>
            <a:r>
              <a:rPr lang="bg-BG" b="1" dirty="0" smtClean="0"/>
              <a:t>)</a:t>
            </a:r>
            <a:endParaRPr lang="bg-BG" dirty="0"/>
          </a:p>
          <a:p>
            <a:pPr hangingPunct="0"/>
            <a:r>
              <a:rPr lang="bg-BG" b="1" dirty="0"/>
              <a:t> </a:t>
            </a:r>
            <a:endParaRPr lang="bg-BG" dirty="0"/>
          </a:p>
          <a:p>
            <a:pPr hangingPunct="0"/>
            <a:r>
              <a:rPr lang="bg-BG" b="1" dirty="0"/>
              <a:t>4.5  Вземане на проби от положен, но не валиран материал, с помощта на тави за вземане на проби</a:t>
            </a:r>
            <a:r>
              <a:rPr lang="bg-BG" dirty="0" smtClean="0"/>
              <a:t> 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9</a:t>
            </a:fld>
            <a:endParaRPr lang="bg-BG" altLang="bg-BG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54" y="3522579"/>
            <a:ext cx="8100392" cy="221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03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2351</TotalTime>
  <Words>1633</Words>
  <Application>Microsoft Office PowerPoint</Application>
  <PresentationFormat>On-screen Show (4:3)</PresentationFormat>
  <Paragraphs>353</Paragraphs>
  <Slides>44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Radial</vt:lpstr>
      <vt:lpstr>Imaging.Document</vt:lpstr>
      <vt:lpstr>Вземане на проби от асфалтови смеси и битумни свързващи вещества съгласно БДС EN 12697-27:2006 и  БДС EN 58:2012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12697-27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  <vt:lpstr>БДС EN 58</vt:lpstr>
    </vt:vector>
  </TitlesOfParts>
  <Company>RUTEX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 НА ИЗИСКВАНИЯТА КЪМ АСФАЛТОВИТЕ СМЕСИ В СЕРИЯТА ЕВРОПЕЙСКИ СТАНДАРТИ EN13108 С ТОЗИ НА БДС 4132 И ТЕХНИЧЕСКА СПЕСИФИКАЦИЯ 2007</dc:title>
  <dc:creator>WINDOWS XP</dc:creator>
  <cp:lastModifiedBy>Vesela</cp:lastModifiedBy>
  <cp:revision>129</cp:revision>
  <dcterms:created xsi:type="dcterms:W3CDTF">2008-02-03T08:18:17Z</dcterms:created>
  <dcterms:modified xsi:type="dcterms:W3CDTF">2017-11-28T20:59:36Z</dcterms:modified>
</cp:coreProperties>
</file>